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57" r:id="rId3"/>
    <p:sldMasterId id="2147483659" r:id="rId4"/>
    <p:sldMasterId id="2147483662" r:id="rId5"/>
  </p:sldMasterIdLst>
  <p:notesMasterIdLst>
    <p:notesMasterId r:id="rId50"/>
  </p:notesMasterIdLst>
  <p:handoutMasterIdLst>
    <p:handoutMasterId r:id="rId51"/>
  </p:handoutMasterIdLst>
  <p:sldIdLst>
    <p:sldId id="256" r:id="rId6"/>
    <p:sldId id="355" r:id="rId7"/>
    <p:sldId id="329" r:id="rId8"/>
    <p:sldId id="378" r:id="rId9"/>
    <p:sldId id="360" r:id="rId10"/>
    <p:sldId id="361" r:id="rId11"/>
    <p:sldId id="324" r:id="rId12"/>
    <p:sldId id="359" r:id="rId13"/>
    <p:sldId id="317" r:id="rId14"/>
    <p:sldId id="318" r:id="rId15"/>
    <p:sldId id="352" r:id="rId16"/>
    <p:sldId id="353" r:id="rId17"/>
    <p:sldId id="334" r:id="rId18"/>
    <p:sldId id="319" r:id="rId19"/>
    <p:sldId id="363" r:id="rId20"/>
    <p:sldId id="357" r:id="rId21"/>
    <p:sldId id="354" r:id="rId22"/>
    <p:sldId id="335" r:id="rId23"/>
    <p:sldId id="348" r:id="rId24"/>
    <p:sldId id="340" r:id="rId25"/>
    <p:sldId id="328" r:id="rId26"/>
    <p:sldId id="321" r:id="rId27"/>
    <p:sldId id="336" r:id="rId28"/>
    <p:sldId id="349" r:id="rId29"/>
    <p:sldId id="322" r:id="rId30"/>
    <p:sldId id="362" r:id="rId31"/>
    <p:sldId id="364" r:id="rId32"/>
    <p:sldId id="365" r:id="rId33"/>
    <p:sldId id="366" r:id="rId34"/>
    <p:sldId id="367" r:id="rId35"/>
    <p:sldId id="368" r:id="rId36"/>
    <p:sldId id="369" r:id="rId37"/>
    <p:sldId id="370" r:id="rId38"/>
    <p:sldId id="371" r:id="rId39"/>
    <p:sldId id="382" r:id="rId40"/>
    <p:sldId id="372" r:id="rId41"/>
    <p:sldId id="373" r:id="rId42"/>
    <p:sldId id="374" r:id="rId43"/>
    <p:sldId id="383" r:id="rId44"/>
    <p:sldId id="375" r:id="rId45"/>
    <p:sldId id="337" r:id="rId46"/>
    <p:sldId id="376" r:id="rId47"/>
    <p:sldId id="276" r:id="rId48"/>
    <p:sldId id="26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5CB"/>
    <a:srgbClr val="33CCCC"/>
    <a:srgbClr val="78E4A1"/>
    <a:srgbClr val="B67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p:scale>
          <a:sx n="60" d="100"/>
          <a:sy n="60" d="100"/>
        </p:scale>
        <p:origin x="-780" y="-252"/>
      </p:cViewPr>
      <p:guideLst>
        <p:guide orient="horz" pos="2160"/>
        <p:guide pos="2880"/>
      </p:guideLst>
    </p:cSldViewPr>
  </p:slideViewPr>
  <p:outlineViewPr>
    <p:cViewPr>
      <p:scale>
        <a:sx n="33" d="100"/>
        <a:sy n="33" d="100"/>
      </p:scale>
      <p:origin x="0" y="119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file:///\\LI-DC1\Users\mcorcoran\CHNA\Mental%20Health%20Presentation\Working%20Documents\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I-DC1\Users\mcorcoran\CHNA\Mental%20Health%20Presentation\Working%20Documents\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I-DC1\Users\mcorcoran\CHNA\Mental%20Health%20Presentation\Working%20Documents\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I-DC1\Users\mcorcoran\CHNA\Mental%20Health%20Presentation\Working%20Document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pPr>
            <a:r>
              <a:rPr lang="en-US" sz="1600"/>
              <a:t>Total Age-Adjusted Rate of Mental Health and Disorder Hospitalization Rates </a:t>
            </a:r>
          </a:p>
        </c:rich>
      </c:tx>
      <c:overlay val="0"/>
    </c:title>
    <c:autoTitleDeleted val="0"/>
    <c:plotArea>
      <c:layout/>
      <c:lineChart>
        <c:grouping val="standard"/>
        <c:varyColors val="0"/>
        <c:ser>
          <c:idx val="0"/>
          <c:order val="0"/>
          <c:tx>
            <c:strRef>
              <c:f>'IP Mental Charts'!$A$1:$J$1</c:f>
              <c:strCache>
                <c:ptCount val="1"/>
                <c:pt idx="0">
                  <c:v>Nassau</c:v>
                </c:pt>
              </c:strCache>
            </c:strRef>
          </c:tx>
          <c:marker>
            <c:symbol val="none"/>
          </c:marker>
          <c:cat>
            <c:numRef>
              <c:f>'IP Mental Charts'!$A$3:$A$5</c:f>
              <c:numCache>
                <c:formatCode>General</c:formatCode>
                <c:ptCount val="3"/>
                <c:pt idx="0">
                  <c:v>2012</c:v>
                </c:pt>
                <c:pt idx="1">
                  <c:v>2013</c:v>
                </c:pt>
                <c:pt idx="2">
                  <c:v>2014</c:v>
                </c:pt>
              </c:numCache>
            </c:numRef>
          </c:cat>
          <c:val>
            <c:numRef>
              <c:f>'IP Mental Charts'!$B$3:$B$5</c:f>
              <c:numCache>
                <c:formatCode>General</c:formatCode>
                <c:ptCount val="3"/>
                <c:pt idx="0">
                  <c:v>485.85050000000001</c:v>
                </c:pt>
                <c:pt idx="1">
                  <c:v>431.88240000000002</c:v>
                </c:pt>
                <c:pt idx="2">
                  <c:v>419.03879999999998</c:v>
                </c:pt>
              </c:numCache>
            </c:numRef>
          </c:val>
          <c:smooth val="0"/>
        </c:ser>
        <c:ser>
          <c:idx val="1"/>
          <c:order val="1"/>
          <c:tx>
            <c:strRef>
              <c:f>'IP Mental Charts'!$A$7:$J$7</c:f>
              <c:strCache>
                <c:ptCount val="1"/>
                <c:pt idx="0">
                  <c:v>Suffolk</c:v>
                </c:pt>
              </c:strCache>
            </c:strRef>
          </c:tx>
          <c:marker>
            <c:symbol val="none"/>
          </c:marker>
          <c:val>
            <c:numRef>
              <c:f>'IP Mental Charts'!$B$9:$B$11</c:f>
              <c:numCache>
                <c:formatCode>General</c:formatCode>
                <c:ptCount val="3"/>
                <c:pt idx="0">
                  <c:v>431.05889999999999</c:v>
                </c:pt>
                <c:pt idx="1">
                  <c:v>400.3954</c:v>
                </c:pt>
                <c:pt idx="2">
                  <c:v>432.91309999999999</c:v>
                </c:pt>
              </c:numCache>
            </c:numRef>
          </c:val>
          <c:smooth val="0"/>
        </c:ser>
        <c:ser>
          <c:idx val="2"/>
          <c:order val="2"/>
          <c:tx>
            <c:strRef>
              <c:f>'IP Mental Charts'!$M$1:$N$1</c:f>
              <c:strCache>
                <c:ptCount val="1"/>
                <c:pt idx="0">
                  <c:v>NYS</c:v>
                </c:pt>
              </c:strCache>
            </c:strRef>
          </c:tx>
          <c:marker>
            <c:symbol val="none"/>
          </c:marker>
          <c:val>
            <c:numRef>
              <c:f>'IP Mental Charts'!$N$3:$N$5</c:f>
              <c:numCache>
                <c:formatCode>General</c:formatCode>
                <c:ptCount val="3"/>
                <c:pt idx="0">
                  <c:v>614.78530000000001</c:v>
                </c:pt>
                <c:pt idx="1">
                  <c:v>589.58450000000005</c:v>
                </c:pt>
                <c:pt idx="2">
                  <c:v>529.17100000000005</c:v>
                </c:pt>
              </c:numCache>
            </c:numRef>
          </c:val>
          <c:smooth val="0"/>
        </c:ser>
        <c:dLbls>
          <c:showLegendKey val="0"/>
          <c:showVal val="0"/>
          <c:showCatName val="0"/>
          <c:showSerName val="0"/>
          <c:showPercent val="0"/>
          <c:showBubbleSize val="0"/>
        </c:dLbls>
        <c:marker val="1"/>
        <c:smooth val="0"/>
        <c:axId val="100195840"/>
        <c:axId val="98320384"/>
      </c:lineChart>
      <c:catAx>
        <c:axId val="100195840"/>
        <c:scaling>
          <c:orientation val="minMax"/>
        </c:scaling>
        <c:delete val="0"/>
        <c:axPos val="b"/>
        <c:numFmt formatCode="General" sourceLinked="1"/>
        <c:majorTickMark val="none"/>
        <c:minorTickMark val="none"/>
        <c:tickLblPos val="nextTo"/>
        <c:txPr>
          <a:bodyPr/>
          <a:lstStyle/>
          <a:p>
            <a:pPr>
              <a:defRPr sz="1100"/>
            </a:pPr>
            <a:endParaRPr lang="en-US"/>
          </a:p>
        </c:txPr>
        <c:crossAx val="98320384"/>
        <c:crosses val="autoZero"/>
        <c:auto val="1"/>
        <c:lblAlgn val="ctr"/>
        <c:lblOffset val="100"/>
        <c:noMultiLvlLbl val="0"/>
      </c:catAx>
      <c:valAx>
        <c:axId val="98320384"/>
        <c:scaling>
          <c:orientation val="minMax"/>
          <c:max val="650"/>
          <c:min val="350"/>
        </c:scaling>
        <c:delete val="0"/>
        <c:axPos val="l"/>
        <c:majorGridlines/>
        <c:title>
          <c:tx>
            <c:rich>
              <a:bodyPr/>
              <a:lstStyle/>
              <a:p>
                <a:pPr>
                  <a:defRPr sz="1000"/>
                </a:pPr>
                <a:r>
                  <a:rPr lang="en-US" sz="1000"/>
                  <a:t>Rate per 100,000 population</a:t>
                </a:r>
              </a:p>
            </c:rich>
          </c:tx>
          <c:overlay val="0"/>
        </c:title>
        <c:numFmt formatCode="General" sourceLinked="1"/>
        <c:majorTickMark val="none"/>
        <c:minorTickMark val="none"/>
        <c:tickLblPos val="nextTo"/>
        <c:txPr>
          <a:bodyPr/>
          <a:lstStyle/>
          <a:p>
            <a:pPr>
              <a:defRPr sz="1100"/>
            </a:pPr>
            <a:endParaRPr lang="en-US"/>
          </a:p>
        </c:txPr>
        <c:crossAx val="100195840"/>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pPr>
            <a:r>
              <a:rPr lang="en-US" sz="1600"/>
              <a:t>Total Age-Adjusted Rate of Mental Health and Disorder ED Visit Rates </a:t>
            </a:r>
          </a:p>
        </c:rich>
      </c:tx>
      <c:overlay val="0"/>
    </c:title>
    <c:autoTitleDeleted val="0"/>
    <c:plotArea>
      <c:layout/>
      <c:lineChart>
        <c:grouping val="standard"/>
        <c:varyColors val="0"/>
        <c:ser>
          <c:idx val="0"/>
          <c:order val="0"/>
          <c:tx>
            <c:strRef>
              <c:f>'ER Mental Charts'!$A$1:$J$1</c:f>
              <c:strCache>
                <c:ptCount val="1"/>
                <c:pt idx="0">
                  <c:v>Nassau</c:v>
                </c:pt>
              </c:strCache>
            </c:strRef>
          </c:tx>
          <c:marker>
            <c:symbol val="none"/>
          </c:marker>
          <c:cat>
            <c:numRef>
              <c:f>'ER Mental Charts'!$A$3:$A$5</c:f>
              <c:numCache>
                <c:formatCode>General</c:formatCode>
                <c:ptCount val="3"/>
                <c:pt idx="0">
                  <c:v>2012</c:v>
                </c:pt>
                <c:pt idx="1">
                  <c:v>2013</c:v>
                </c:pt>
                <c:pt idx="2">
                  <c:v>2014</c:v>
                </c:pt>
              </c:numCache>
            </c:numRef>
          </c:cat>
          <c:val>
            <c:numRef>
              <c:f>'ER Mental Charts'!$B$3:$B$5</c:f>
              <c:numCache>
                <c:formatCode>General</c:formatCode>
                <c:ptCount val="3"/>
                <c:pt idx="0">
                  <c:v>1306.1279999999999</c:v>
                </c:pt>
                <c:pt idx="1">
                  <c:v>1264.6769999999999</c:v>
                </c:pt>
                <c:pt idx="2">
                  <c:v>1318.239</c:v>
                </c:pt>
              </c:numCache>
            </c:numRef>
          </c:val>
          <c:smooth val="0"/>
        </c:ser>
        <c:ser>
          <c:idx val="1"/>
          <c:order val="1"/>
          <c:tx>
            <c:strRef>
              <c:f>'ER Mental Charts'!$A$7:$J$7</c:f>
              <c:strCache>
                <c:ptCount val="1"/>
                <c:pt idx="0">
                  <c:v>Suffolk</c:v>
                </c:pt>
              </c:strCache>
            </c:strRef>
          </c:tx>
          <c:marker>
            <c:symbol val="none"/>
          </c:marker>
          <c:cat>
            <c:numRef>
              <c:f>'ER Mental Charts'!$A$3:$A$5</c:f>
              <c:numCache>
                <c:formatCode>General</c:formatCode>
                <c:ptCount val="3"/>
                <c:pt idx="0">
                  <c:v>2012</c:v>
                </c:pt>
                <c:pt idx="1">
                  <c:v>2013</c:v>
                </c:pt>
                <c:pt idx="2">
                  <c:v>2014</c:v>
                </c:pt>
              </c:numCache>
            </c:numRef>
          </c:cat>
          <c:val>
            <c:numRef>
              <c:f>'ER Mental Charts'!$B$9:$B$11</c:f>
              <c:numCache>
                <c:formatCode>General</c:formatCode>
                <c:ptCount val="3"/>
                <c:pt idx="0">
                  <c:v>1480.23</c:v>
                </c:pt>
                <c:pt idx="1">
                  <c:v>1501.2380000000001</c:v>
                </c:pt>
                <c:pt idx="2">
                  <c:v>1592.934</c:v>
                </c:pt>
              </c:numCache>
            </c:numRef>
          </c:val>
          <c:smooth val="0"/>
        </c:ser>
        <c:ser>
          <c:idx val="2"/>
          <c:order val="2"/>
          <c:tx>
            <c:strRef>
              <c:f>'ER Mental Charts'!$M$1:$N$1</c:f>
              <c:strCache>
                <c:ptCount val="1"/>
                <c:pt idx="0">
                  <c:v>NYS</c:v>
                </c:pt>
              </c:strCache>
            </c:strRef>
          </c:tx>
          <c:marker>
            <c:symbol val="none"/>
          </c:marker>
          <c:val>
            <c:numRef>
              <c:f>'ER Mental Charts'!$N$3:$N$5</c:f>
              <c:numCache>
                <c:formatCode>General</c:formatCode>
                <c:ptCount val="3"/>
                <c:pt idx="0">
                  <c:v>1959.723</c:v>
                </c:pt>
                <c:pt idx="1">
                  <c:v>1953.8389999999999</c:v>
                </c:pt>
                <c:pt idx="2">
                  <c:v>2026.0119999999999</c:v>
                </c:pt>
              </c:numCache>
            </c:numRef>
          </c:val>
          <c:smooth val="0"/>
        </c:ser>
        <c:dLbls>
          <c:showLegendKey val="0"/>
          <c:showVal val="0"/>
          <c:showCatName val="0"/>
          <c:showSerName val="0"/>
          <c:showPercent val="0"/>
          <c:showBubbleSize val="0"/>
        </c:dLbls>
        <c:marker val="1"/>
        <c:smooth val="0"/>
        <c:axId val="138358784"/>
        <c:axId val="98322112"/>
      </c:lineChart>
      <c:catAx>
        <c:axId val="138358784"/>
        <c:scaling>
          <c:orientation val="minMax"/>
        </c:scaling>
        <c:delete val="0"/>
        <c:axPos val="b"/>
        <c:numFmt formatCode="General" sourceLinked="1"/>
        <c:majorTickMark val="none"/>
        <c:minorTickMark val="none"/>
        <c:tickLblPos val="nextTo"/>
        <c:txPr>
          <a:bodyPr/>
          <a:lstStyle/>
          <a:p>
            <a:pPr>
              <a:defRPr sz="1100"/>
            </a:pPr>
            <a:endParaRPr lang="en-US"/>
          </a:p>
        </c:txPr>
        <c:crossAx val="98322112"/>
        <c:crosses val="autoZero"/>
        <c:auto val="1"/>
        <c:lblAlgn val="ctr"/>
        <c:lblOffset val="100"/>
        <c:noMultiLvlLbl val="0"/>
      </c:catAx>
      <c:valAx>
        <c:axId val="98322112"/>
        <c:scaling>
          <c:orientation val="minMax"/>
          <c:max val="2100"/>
          <c:min val="1200"/>
        </c:scaling>
        <c:delete val="0"/>
        <c:axPos val="l"/>
        <c:majorGridlines/>
        <c:title>
          <c:tx>
            <c:rich>
              <a:bodyPr/>
              <a:lstStyle/>
              <a:p>
                <a:pPr>
                  <a:defRPr sz="1000"/>
                </a:pPr>
                <a:r>
                  <a:rPr lang="en-US" sz="1000"/>
                  <a:t>Rate per 100,000 population</a:t>
                </a:r>
              </a:p>
            </c:rich>
          </c:tx>
          <c:overlay val="0"/>
        </c:title>
        <c:numFmt formatCode="General" sourceLinked="1"/>
        <c:majorTickMark val="none"/>
        <c:minorTickMark val="none"/>
        <c:tickLblPos val="nextTo"/>
        <c:txPr>
          <a:bodyPr/>
          <a:lstStyle/>
          <a:p>
            <a:pPr>
              <a:defRPr sz="1100"/>
            </a:pPr>
            <a:endParaRPr lang="en-US"/>
          </a:p>
        </c:txPr>
        <c:crossAx val="138358784"/>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pPr>
            <a:r>
              <a:rPr lang="en-US" sz="1600"/>
              <a:t>Total Age-Adjusted Rate of Self-Inflicted Injury Hospitalization Rates </a:t>
            </a:r>
          </a:p>
        </c:rich>
      </c:tx>
      <c:overlay val="0"/>
    </c:title>
    <c:autoTitleDeleted val="0"/>
    <c:plotArea>
      <c:layout/>
      <c:lineChart>
        <c:grouping val="standard"/>
        <c:varyColors val="0"/>
        <c:ser>
          <c:idx val="0"/>
          <c:order val="0"/>
          <c:tx>
            <c:strRef>
              <c:f>'IP SelfInflicted'!$A$1:$J$1</c:f>
              <c:strCache>
                <c:ptCount val="1"/>
                <c:pt idx="0">
                  <c:v>Nassau</c:v>
                </c:pt>
              </c:strCache>
            </c:strRef>
          </c:tx>
          <c:marker>
            <c:symbol val="none"/>
          </c:marker>
          <c:cat>
            <c:numRef>
              <c:f>'IP SelfInflicted'!$A$3:$A$5</c:f>
              <c:numCache>
                <c:formatCode>General</c:formatCode>
                <c:ptCount val="3"/>
                <c:pt idx="0">
                  <c:v>2012</c:v>
                </c:pt>
                <c:pt idx="1">
                  <c:v>2013</c:v>
                </c:pt>
                <c:pt idx="2">
                  <c:v>2014</c:v>
                </c:pt>
              </c:numCache>
            </c:numRef>
          </c:cat>
          <c:val>
            <c:numRef>
              <c:f>'IP SelfInflicted'!$B$3:$B$5</c:f>
              <c:numCache>
                <c:formatCode>General</c:formatCode>
                <c:ptCount val="3"/>
                <c:pt idx="0">
                  <c:v>49.656109999999998</c:v>
                </c:pt>
                <c:pt idx="1">
                  <c:v>59.839739999999999</c:v>
                </c:pt>
                <c:pt idx="2">
                  <c:v>55.53237</c:v>
                </c:pt>
              </c:numCache>
            </c:numRef>
          </c:val>
          <c:smooth val="0"/>
        </c:ser>
        <c:ser>
          <c:idx val="1"/>
          <c:order val="1"/>
          <c:tx>
            <c:strRef>
              <c:f>'IP SelfInflicted'!$A$7:$J$7</c:f>
              <c:strCache>
                <c:ptCount val="1"/>
                <c:pt idx="0">
                  <c:v>Suffolk</c:v>
                </c:pt>
              </c:strCache>
            </c:strRef>
          </c:tx>
          <c:marker>
            <c:symbol val="none"/>
          </c:marker>
          <c:cat>
            <c:numRef>
              <c:f>'IP SelfInflicted'!$A$3:$A$5</c:f>
              <c:numCache>
                <c:formatCode>General</c:formatCode>
                <c:ptCount val="3"/>
                <c:pt idx="0">
                  <c:v>2012</c:v>
                </c:pt>
                <c:pt idx="1">
                  <c:v>2013</c:v>
                </c:pt>
                <c:pt idx="2">
                  <c:v>2014</c:v>
                </c:pt>
              </c:numCache>
            </c:numRef>
          </c:cat>
          <c:val>
            <c:numRef>
              <c:f>'IP SelfInflicted'!$B$9:$B$11</c:f>
              <c:numCache>
                <c:formatCode>General</c:formatCode>
                <c:ptCount val="3"/>
                <c:pt idx="0">
                  <c:v>56.446170000000002</c:v>
                </c:pt>
                <c:pt idx="1">
                  <c:v>53.545279999999998</c:v>
                </c:pt>
                <c:pt idx="2">
                  <c:v>52.15654</c:v>
                </c:pt>
              </c:numCache>
            </c:numRef>
          </c:val>
          <c:smooth val="0"/>
        </c:ser>
        <c:ser>
          <c:idx val="2"/>
          <c:order val="2"/>
          <c:tx>
            <c:strRef>
              <c:f>'IP SelfInflicted'!$M$1:$N$1</c:f>
              <c:strCache>
                <c:ptCount val="1"/>
                <c:pt idx="0">
                  <c:v>NYS</c:v>
                </c:pt>
              </c:strCache>
            </c:strRef>
          </c:tx>
          <c:marker>
            <c:symbol val="none"/>
          </c:marker>
          <c:val>
            <c:numRef>
              <c:f>'IP SelfInflicted'!$N$3:$N$5</c:f>
              <c:numCache>
                <c:formatCode>General</c:formatCode>
                <c:ptCount val="3"/>
                <c:pt idx="0">
                  <c:v>59.681739999999998</c:v>
                </c:pt>
                <c:pt idx="1">
                  <c:v>58.730550000000001</c:v>
                </c:pt>
                <c:pt idx="2">
                  <c:v>56.038930000000001</c:v>
                </c:pt>
              </c:numCache>
            </c:numRef>
          </c:val>
          <c:smooth val="0"/>
        </c:ser>
        <c:dLbls>
          <c:showLegendKey val="0"/>
          <c:showVal val="0"/>
          <c:showCatName val="0"/>
          <c:showSerName val="0"/>
          <c:showPercent val="0"/>
          <c:showBubbleSize val="0"/>
        </c:dLbls>
        <c:marker val="1"/>
        <c:smooth val="0"/>
        <c:axId val="138359808"/>
        <c:axId val="98324416"/>
      </c:lineChart>
      <c:catAx>
        <c:axId val="138359808"/>
        <c:scaling>
          <c:orientation val="minMax"/>
        </c:scaling>
        <c:delete val="0"/>
        <c:axPos val="b"/>
        <c:numFmt formatCode="General" sourceLinked="1"/>
        <c:majorTickMark val="none"/>
        <c:minorTickMark val="none"/>
        <c:tickLblPos val="nextTo"/>
        <c:txPr>
          <a:bodyPr/>
          <a:lstStyle/>
          <a:p>
            <a:pPr>
              <a:defRPr sz="1100"/>
            </a:pPr>
            <a:endParaRPr lang="en-US"/>
          </a:p>
        </c:txPr>
        <c:crossAx val="98324416"/>
        <c:crosses val="autoZero"/>
        <c:auto val="1"/>
        <c:lblAlgn val="ctr"/>
        <c:lblOffset val="100"/>
        <c:noMultiLvlLbl val="0"/>
      </c:catAx>
      <c:valAx>
        <c:axId val="98324416"/>
        <c:scaling>
          <c:orientation val="minMax"/>
          <c:max val="65"/>
          <c:min val="45"/>
        </c:scaling>
        <c:delete val="0"/>
        <c:axPos val="l"/>
        <c:majorGridlines/>
        <c:title>
          <c:tx>
            <c:rich>
              <a:bodyPr/>
              <a:lstStyle/>
              <a:p>
                <a:pPr>
                  <a:defRPr sz="1000"/>
                </a:pPr>
                <a:r>
                  <a:rPr lang="en-US" sz="1000"/>
                  <a:t>Rate per 100,000 population</a:t>
                </a:r>
              </a:p>
            </c:rich>
          </c:tx>
          <c:overlay val="0"/>
        </c:title>
        <c:numFmt formatCode="General" sourceLinked="1"/>
        <c:majorTickMark val="none"/>
        <c:minorTickMark val="none"/>
        <c:tickLblPos val="nextTo"/>
        <c:txPr>
          <a:bodyPr/>
          <a:lstStyle/>
          <a:p>
            <a:pPr>
              <a:defRPr sz="1100"/>
            </a:pPr>
            <a:endParaRPr lang="en-US"/>
          </a:p>
        </c:txPr>
        <c:crossAx val="138359808"/>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pPr>
            <a:r>
              <a:rPr lang="en-US" sz="1600"/>
              <a:t>Total Age-Adjusted Rate of Self-Inflicted Injury ED Visit Rates </a:t>
            </a:r>
          </a:p>
        </c:rich>
      </c:tx>
      <c:overlay val="0"/>
    </c:title>
    <c:autoTitleDeleted val="0"/>
    <c:plotArea>
      <c:layout/>
      <c:lineChart>
        <c:grouping val="standard"/>
        <c:varyColors val="0"/>
        <c:ser>
          <c:idx val="0"/>
          <c:order val="0"/>
          <c:tx>
            <c:strRef>
              <c:f>'ER SelfInflicted'!$A$1:$J$1</c:f>
              <c:strCache>
                <c:ptCount val="1"/>
                <c:pt idx="0">
                  <c:v>Nassau</c:v>
                </c:pt>
              </c:strCache>
            </c:strRef>
          </c:tx>
          <c:marker>
            <c:symbol val="none"/>
          </c:marker>
          <c:cat>
            <c:numRef>
              <c:f>'ER SelfInflicted'!$A$3:$A$5</c:f>
              <c:numCache>
                <c:formatCode>General</c:formatCode>
                <c:ptCount val="3"/>
                <c:pt idx="0">
                  <c:v>2012</c:v>
                </c:pt>
                <c:pt idx="1">
                  <c:v>2013</c:v>
                </c:pt>
                <c:pt idx="2">
                  <c:v>2014</c:v>
                </c:pt>
              </c:numCache>
            </c:numRef>
          </c:cat>
          <c:val>
            <c:numRef>
              <c:f>'ER SelfInflicted'!$B$3:$B$5</c:f>
              <c:numCache>
                <c:formatCode>General</c:formatCode>
                <c:ptCount val="3"/>
                <c:pt idx="0">
                  <c:v>61.97851</c:v>
                </c:pt>
                <c:pt idx="1">
                  <c:v>65.915729999999996</c:v>
                </c:pt>
                <c:pt idx="2">
                  <c:v>61.316270000000003</c:v>
                </c:pt>
              </c:numCache>
            </c:numRef>
          </c:val>
          <c:smooth val="0"/>
        </c:ser>
        <c:ser>
          <c:idx val="1"/>
          <c:order val="1"/>
          <c:tx>
            <c:strRef>
              <c:f>'ER SelfInflicted'!$A$7:$J$7</c:f>
              <c:strCache>
                <c:ptCount val="1"/>
                <c:pt idx="0">
                  <c:v>Suffolk</c:v>
                </c:pt>
              </c:strCache>
            </c:strRef>
          </c:tx>
          <c:marker>
            <c:symbol val="none"/>
          </c:marker>
          <c:cat>
            <c:numRef>
              <c:f>'ER SelfInflicted'!$A$3:$A$5</c:f>
              <c:numCache>
                <c:formatCode>General</c:formatCode>
                <c:ptCount val="3"/>
                <c:pt idx="0">
                  <c:v>2012</c:v>
                </c:pt>
                <c:pt idx="1">
                  <c:v>2013</c:v>
                </c:pt>
                <c:pt idx="2">
                  <c:v>2014</c:v>
                </c:pt>
              </c:numCache>
            </c:numRef>
          </c:cat>
          <c:val>
            <c:numRef>
              <c:f>'ER SelfInflicted'!$B$9:$B$11</c:f>
              <c:numCache>
                <c:formatCode>General</c:formatCode>
                <c:ptCount val="3"/>
                <c:pt idx="0">
                  <c:v>89.136840000000007</c:v>
                </c:pt>
                <c:pt idx="1">
                  <c:v>84.71293</c:v>
                </c:pt>
                <c:pt idx="2">
                  <c:v>87.635459999999995</c:v>
                </c:pt>
              </c:numCache>
            </c:numRef>
          </c:val>
          <c:smooth val="0"/>
        </c:ser>
        <c:ser>
          <c:idx val="2"/>
          <c:order val="2"/>
          <c:tx>
            <c:strRef>
              <c:f>'ER SelfInflicted'!$M$1:$N$1</c:f>
              <c:strCache>
                <c:ptCount val="1"/>
                <c:pt idx="0">
                  <c:v>NYS</c:v>
                </c:pt>
              </c:strCache>
            </c:strRef>
          </c:tx>
          <c:marker>
            <c:symbol val="none"/>
          </c:marker>
          <c:val>
            <c:numRef>
              <c:f>'ER SelfInflicted'!$N$3:$N$5</c:f>
              <c:numCache>
                <c:formatCode>General</c:formatCode>
                <c:ptCount val="3"/>
                <c:pt idx="0">
                  <c:v>106.33110000000001</c:v>
                </c:pt>
                <c:pt idx="1">
                  <c:v>106.2159</c:v>
                </c:pt>
                <c:pt idx="2">
                  <c:v>103.6968</c:v>
                </c:pt>
              </c:numCache>
            </c:numRef>
          </c:val>
          <c:smooth val="0"/>
        </c:ser>
        <c:dLbls>
          <c:showLegendKey val="0"/>
          <c:showVal val="0"/>
          <c:showCatName val="0"/>
          <c:showSerName val="0"/>
          <c:showPercent val="0"/>
          <c:showBubbleSize val="0"/>
        </c:dLbls>
        <c:marker val="1"/>
        <c:smooth val="0"/>
        <c:axId val="138360320"/>
        <c:axId val="98326144"/>
      </c:lineChart>
      <c:catAx>
        <c:axId val="138360320"/>
        <c:scaling>
          <c:orientation val="minMax"/>
        </c:scaling>
        <c:delete val="0"/>
        <c:axPos val="b"/>
        <c:numFmt formatCode="General" sourceLinked="1"/>
        <c:majorTickMark val="none"/>
        <c:minorTickMark val="none"/>
        <c:tickLblPos val="nextTo"/>
        <c:txPr>
          <a:bodyPr/>
          <a:lstStyle/>
          <a:p>
            <a:pPr>
              <a:defRPr sz="1100"/>
            </a:pPr>
            <a:endParaRPr lang="en-US"/>
          </a:p>
        </c:txPr>
        <c:crossAx val="98326144"/>
        <c:crosses val="autoZero"/>
        <c:auto val="1"/>
        <c:lblAlgn val="ctr"/>
        <c:lblOffset val="100"/>
        <c:noMultiLvlLbl val="0"/>
      </c:catAx>
      <c:valAx>
        <c:axId val="98326144"/>
        <c:scaling>
          <c:orientation val="minMax"/>
          <c:max val="110"/>
          <c:min val="50"/>
        </c:scaling>
        <c:delete val="0"/>
        <c:axPos val="l"/>
        <c:majorGridlines/>
        <c:title>
          <c:tx>
            <c:rich>
              <a:bodyPr/>
              <a:lstStyle/>
              <a:p>
                <a:pPr>
                  <a:defRPr sz="1000"/>
                </a:pPr>
                <a:r>
                  <a:rPr lang="en-US" sz="1000"/>
                  <a:t>Rate per 100,000 population</a:t>
                </a:r>
              </a:p>
            </c:rich>
          </c:tx>
          <c:overlay val="0"/>
        </c:title>
        <c:numFmt formatCode="General" sourceLinked="1"/>
        <c:majorTickMark val="none"/>
        <c:minorTickMark val="none"/>
        <c:tickLblPos val="nextTo"/>
        <c:txPr>
          <a:bodyPr/>
          <a:lstStyle/>
          <a:p>
            <a:pPr>
              <a:defRPr sz="1100"/>
            </a:pPr>
            <a:endParaRPr lang="en-US"/>
          </a:p>
        </c:txPr>
        <c:crossAx val="138360320"/>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C763E8-DEA4-419E-BA80-951F842BB575}" type="datetimeFigureOut">
              <a:rPr lang="en-US" smtClean="0"/>
              <a:t>8/26/2016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E29E465-A2F7-41B3-8952-F4899DBF9AF3}" type="slidenum">
              <a:rPr lang="en-US" smtClean="0"/>
              <a:t>‹#›</a:t>
            </a:fld>
            <a:endParaRPr lang="en-US" dirty="0"/>
          </a:p>
        </p:txBody>
      </p:sp>
    </p:spTree>
    <p:extLst>
      <p:ext uri="{BB962C8B-B14F-4D97-AF65-F5344CB8AC3E}">
        <p14:creationId xmlns:p14="http://schemas.microsoft.com/office/powerpoint/2010/main" val="129159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3C1144-1813-4DF4-BBE2-5C1043A7998C}" type="datetimeFigureOut">
              <a:rPr lang="en-US" smtClean="0"/>
              <a:t>8/26/2016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E33CCA-36A1-4A94-B788-AF068CDC0768}" type="slidenum">
              <a:rPr lang="en-US" smtClean="0"/>
              <a:t>‹#›</a:t>
            </a:fld>
            <a:endParaRPr lang="en-US" dirty="0"/>
          </a:p>
        </p:txBody>
      </p:sp>
    </p:spTree>
    <p:extLst>
      <p:ext uri="{BB962C8B-B14F-4D97-AF65-F5344CB8AC3E}">
        <p14:creationId xmlns:p14="http://schemas.microsoft.com/office/powerpoint/2010/main" val="161751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255DC-F6E4-43B8-9120-C91B14FD5A8C}" type="datetime1">
              <a:rPr lang="en-US" smtClean="0"/>
              <a:t>8/26/2016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8FD7B8-E8B1-FD4F-94B2-836CA52AFD57}" type="slidenum">
              <a:rPr lang="en-US" smtClean="0"/>
              <a:t>‹#›</a:t>
            </a:fld>
            <a:endParaRPr lang="en-US" dirty="0"/>
          </a:p>
        </p:txBody>
      </p:sp>
    </p:spTree>
    <p:extLst>
      <p:ext uri="{BB962C8B-B14F-4D97-AF65-F5344CB8AC3E}">
        <p14:creationId xmlns:p14="http://schemas.microsoft.com/office/powerpoint/2010/main" val="220010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00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99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0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6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4B255DC-F6E4-43B8-9120-C91B14FD5A8C}" type="datetime1">
              <a:rPr lang="en-US" smtClean="0"/>
              <a:t>8/26/2016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8FD7B8-E8B1-FD4F-94B2-836CA52AFD57}" type="slidenum">
              <a:rPr lang="en-US" smtClean="0"/>
              <a:t>‹#›</a:t>
            </a:fld>
            <a:endParaRPr lang="en-US" dirty="0"/>
          </a:p>
        </p:txBody>
      </p:sp>
    </p:spTree>
    <p:extLst>
      <p:ext uri="{BB962C8B-B14F-4D97-AF65-F5344CB8AC3E}">
        <p14:creationId xmlns:p14="http://schemas.microsoft.com/office/powerpoint/2010/main" val="220010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F8890-A3BC-4CE9-8050-AB2A06AED986}" type="datetimeFigureOut">
              <a:rPr lang="en-US" smtClean="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32ECE-6AF8-49C1-968E-550766BF468F}" type="slidenum">
              <a:rPr lang="en-US" smtClean="0"/>
              <a:t>‹#›</a:t>
            </a:fld>
            <a:endParaRPr lang="en-US" dirty="0"/>
          </a:p>
        </p:txBody>
      </p:sp>
    </p:spTree>
    <p:extLst>
      <p:ext uri="{BB962C8B-B14F-4D97-AF65-F5344CB8AC3E}">
        <p14:creationId xmlns:p14="http://schemas.microsoft.com/office/powerpoint/2010/main" val="306573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F8890-A3BC-4CE9-8050-AB2A06AED986}" type="datetimeFigureOut">
              <a:rPr lang="en-US" smtClean="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32ECE-6AF8-49C1-968E-550766BF468F}" type="slidenum">
              <a:rPr lang="en-US" smtClean="0"/>
              <a:t>‹#›</a:t>
            </a:fld>
            <a:endParaRPr lang="en-US" dirty="0"/>
          </a:p>
        </p:txBody>
      </p:sp>
    </p:spTree>
    <p:extLst>
      <p:ext uri="{BB962C8B-B14F-4D97-AF65-F5344CB8AC3E}">
        <p14:creationId xmlns:p14="http://schemas.microsoft.com/office/powerpoint/2010/main" val="306573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052DAA2-4BF2-4FFB-A9CE-34F8B7D097EB}" type="datetimeFigureOut">
              <a:rPr lang="en-US" smtClean="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B49C7-65A8-4B70-8E9A-1CCEE8DEF64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5791200"/>
            <a:ext cx="3429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7094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F8890-A3BC-4CE9-8050-AB2A06AED986}" type="datetimeFigureOut">
              <a:rPr lang="en-US" smtClean="0"/>
              <a:t>8/26/2016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32ECE-6AF8-49C1-968E-550766BF468F}" type="slidenum">
              <a:rPr lang="en-US" smtClean="0"/>
              <a:t>‹#›</a:t>
            </a:fld>
            <a:endParaRPr lang="en-US" dirty="0"/>
          </a:p>
        </p:txBody>
      </p:sp>
    </p:spTree>
    <p:extLst>
      <p:ext uri="{BB962C8B-B14F-4D97-AF65-F5344CB8AC3E}">
        <p14:creationId xmlns:p14="http://schemas.microsoft.com/office/powerpoint/2010/main" val="3277092587"/>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F8890-A3BC-4CE9-8050-AB2A06AED986}" type="datetimeFigureOut">
              <a:rPr lang="en-US" smtClean="0"/>
              <a:t>8/26/2016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32ECE-6AF8-49C1-968E-550766BF468F}" type="slidenum">
              <a:rPr lang="en-US" smtClean="0"/>
              <a:t>‹#›</a:t>
            </a:fld>
            <a:endParaRPr lang="en-US" dirty="0"/>
          </a:p>
        </p:txBody>
      </p:sp>
    </p:spTree>
    <p:extLst>
      <p:ext uri="{BB962C8B-B14F-4D97-AF65-F5344CB8AC3E}">
        <p14:creationId xmlns:p14="http://schemas.microsoft.com/office/powerpoint/2010/main" val="2179872656"/>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052DAA2-4BF2-4FFB-A9CE-34F8B7D097EB}" type="datetimeFigureOut">
              <a:rPr lang="en-US" smtClean="0"/>
              <a:t>8/26/2016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A1B49C7-65A8-4B70-8E9A-1CCEE8DEF644}"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663891"/>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rgbClr val="0437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HA Stack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271" y="5696624"/>
            <a:ext cx="1239158" cy="70729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0746F-19A0-4D4C-B925-7057EB575929}" type="datetime1">
              <a:rPr lang="en-US" smtClean="0"/>
              <a:t>8/26/2016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FD7B8-E8B1-FD4F-94B2-836CA52AFD57}" type="slidenum">
              <a:rPr lang="en-US" smtClean="0"/>
              <a:t>‹#›</a:t>
            </a:fld>
            <a:endParaRPr lang="en-US" dirty="0"/>
          </a:p>
        </p:txBody>
      </p:sp>
    </p:spTree>
    <p:extLst>
      <p:ext uri="{BB962C8B-B14F-4D97-AF65-F5344CB8AC3E}">
        <p14:creationId xmlns:p14="http://schemas.microsoft.com/office/powerpoint/2010/main" val="691022481"/>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ihealthcollab.org/" TargetMode="External"/><Relationship Id="rId2" Type="http://schemas.openxmlformats.org/officeDocument/2006/relationships/hyperlink" Target="mailto:LIHC@nshc.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smtClean="0"/>
              <a:t/>
            </a:r>
            <a:br>
              <a:rPr lang="en-US" dirty="0" smtClean="0"/>
            </a:br>
            <a:r>
              <a:rPr lang="en-US" dirty="0" smtClean="0"/>
              <a:t>Long Island Population Health Improvement Project</a:t>
            </a:r>
            <a:br>
              <a:rPr lang="en-US" dirty="0" smtClean="0"/>
            </a:br>
            <a:r>
              <a:rPr lang="en-US" dirty="0" smtClean="0"/>
              <a:t>(LIPHIP)</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t>August 11, 2016</a:t>
            </a:r>
          </a:p>
          <a:p>
            <a:endParaRPr lang="en-US" dirty="0" smtClean="0"/>
          </a:p>
          <a:p>
            <a:endParaRPr lang="en-US" dirty="0" smtClean="0"/>
          </a:p>
        </p:txBody>
      </p:sp>
      <p:sp>
        <p:nvSpPr>
          <p:cNvPr id="4" name="TextBox 3"/>
          <p:cNvSpPr txBox="1"/>
          <p:nvPr/>
        </p:nvSpPr>
        <p:spPr>
          <a:xfrm>
            <a:off x="1981200" y="5105400"/>
            <a:ext cx="4953000" cy="677108"/>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rPr>
              <a:t>This meeting is now being recorded.</a:t>
            </a:r>
          </a:p>
          <a:p>
            <a:pPr algn="ctr"/>
            <a:endParaRPr lang="en-US" dirty="0"/>
          </a:p>
        </p:txBody>
      </p:sp>
    </p:spTree>
    <p:extLst>
      <p:ext uri="{BB962C8B-B14F-4D97-AF65-F5344CB8AC3E}">
        <p14:creationId xmlns:p14="http://schemas.microsoft.com/office/powerpoint/2010/main" val="959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LIHC Website, Portal and Social Media</a:t>
            </a:r>
            <a:endParaRPr lang="en-US" dirty="0"/>
          </a:p>
        </p:txBody>
      </p:sp>
      <p:sp>
        <p:nvSpPr>
          <p:cNvPr id="3" name="Content Placeholder 2"/>
          <p:cNvSpPr>
            <a:spLocks noGrp="1"/>
          </p:cNvSpPr>
          <p:nvPr>
            <p:ph idx="1"/>
          </p:nvPr>
        </p:nvSpPr>
        <p:spPr>
          <a:xfrm>
            <a:off x="457200" y="4038600"/>
            <a:ext cx="8229600" cy="1752600"/>
          </a:xfrm>
        </p:spPr>
        <p:txBody>
          <a:bodyPr>
            <a:normAutofit/>
          </a:bodyPr>
          <a:lstStyle/>
          <a:p>
            <a:r>
              <a:rPr lang="en-US" sz="2400" dirty="0" smtClean="0"/>
              <a:t>Social Media Engagement Report</a:t>
            </a:r>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2999"/>
            <a:ext cx="5257800" cy="27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360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	</a:t>
            </a:r>
            <a:r>
              <a:rPr lang="en-US" sz="3600" dirty="0" smtClean="0">
                <a:solidFill>
                  <a:srgbClr val="9DCCD8"/>
                </a:solidFill>
              </a:rPr>
              <a:t>Facebook</a:t>
            </a:r>
            <a:endParaRPr lang="en-US" dirty="0">
              <a:solidFill>
                <a:srgbClr val="9DCCD8"/>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93" y="304800"/>
            <a:ext cx="760394" cy="760750"/>
          </a:xfrm>
          <a:prstGeom prst="rect">
            <a:avLst/>
          </a:prstGeom>
        </p:spPr>
      </p:pic>
      <p:sp>
        <p:nvSpPr>
          <p:cNvPr id="5" name="Rectangle 4"/>
          <p:cNvSpPr/>
          <p:nvPr/>
        </p:nvSpPr>
        <p:spPr>
          <a:xfrm>
            <a:off x="542493" y="1143000"/>
            <a:ext cx="3842126" cy="523220"/>
          </a:xfrm>
          <a:prstGeom prst="rect">
            <a:avLst/>
          </a:prstGeom>
        </p:spPr>
        <p:txBody>
          <a:bodyPr wrap="square">
            <a:spAutoFit/>
          </a:bodyPr>
          <a:lstStyle/>
          <a:p>
            <a:r>
              <a:rPr lang="en-US" sz="2800" b="1" dirty="0" smtClean="0"/>
              <a:t>July Total Posts: 21</a:t>
            </a:r>
          </a:p>
        </p:txBody>
      </p:sp>
      <p:sp>
        <p:nvSpPr>
          <p:cNvPr id="8" name="Content Placeholder 2"/>
          <p:cNvSpPr txBox="1">
            <a:spLocks/>
          </p:cNvSpPr>
          <p:nvPr/>
        </p:nvSpPr>
        <p:spPr>
          <a:xfrm>
            <a:off x="3657600" y="228600"/>
            <a:ext cx="5410200" cy="1828800"/>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Total likes: </a:t>
            </a:r>
            <a:r>
              <a:rPr lang="en-US" sz="2000" b="1" dirty="0" smtClean="0"/>
              <a:t>546</a:t>
            </a:r>
          </a:p>
          <a:p>
            <a:pPr marL="0" indent="0">
              <a:buFont typeface="Arial" panose="020B0604020202020204" pitchFamily="34" charset="0"/>
              <a:buNone/>
            </a:pPr>
            <a:r>
              <a:rPr lang="en-US" sz="1800" dirty="0" smtClean="0"/>
              <a:t>Net likes: 136</a:t>
            </a:r>
          </a:p>
          <a:p>
            <a:r>
              <a:rPr lang="en-US" sz="1800" dirty="0" smtClean="0"/>
              <a:t>Organic:  56</a:t>
            </a:r>
          </a:p>
          <a:p>
            <a:r>
              <a:rPr lang="en-US" sz="1800" dirty="0" smtClean="0"/>
              <a:t>Boosted likes: 80</a:t>
            </a:r>
          </a:p>
          <a:p>
            <a:pPr marL="0" indent="0">
              <a:buFont typeface="Arial" panose="020B0604020202020204" pitchFamily="34" charset="0"/>
              <a:buNone/>
            </a:pPr>
            <a:endParaRPr lang="en-US" sz="1800" dirty="0" smtClean="0"/>
          </a:p>
          <a:p>
            <a:pPr marL="0" indent="0">
              <a:buFont typeface="Arial" panose="020B0604020202020204" pitchFamily="34" charset="0"/>
              <a:buNone/>
            </a:pPr>
            <a:endParaRPr lang="en-US" sz="1800" dirty="0" smtClean="0"/>
          </a:p>
          <a:p>
            <a:pPr marL="0" indent="0">
              <a:buFont typeface="Arial" panose="020B0604020202020204" pitchFamily="34" charset="0"/>
              <a:buNone/>
            </a:pPr>
            <a:r>
              <a:rPr lang="en-US" sz="1800" dirty="0" smtClean="0"/>
              <a:t>Total Reach: </a:t>
            </a:r>
            <a:r>
              <a:rPr lang="en-US" sz="2000" b="1" dirty="0" smtClean="0"/>
              <a:t>107,793</a:t>
            </a:r>
          </a:p>
          <a:p>
            <a:r>
              <a:rPr lang="en-US" sz="1800" dirty="0" smtClean="0"/>
              <a:t>Organic: 19,065</a:t>
            </a:r>
          </a:p>
          <a:p>
            <a:r>
              <a:rPr lang="en-US" sz="1800" dirty="0" smtClean="0"/>
              <a:t>Boosted: 88,728</a:t>
            </a:r>
          </a:p>
          <a:p>
            <a:pPr marL="0" indent="0">
              <a:buFont typeface="Arial" panose="020B0604020202020204" pitchFamily="34" charset="0"/>
              <a:buNone/>
            </a:pPr>
            <a:r>
              <a:rPr lang="en-US" sz="1800" dirty="0" smtClean="0"/>
              <a:t>Total Post Engagement: 2583</a:t>
            </a:r>
          </a:p>
          <a:p>
            <a:pPr marL="0" indent="0">
              <a:buFont typeface="Arial" panose="020B0604020202020204" pitchFamily="34" charset="0"/>
              <a:buNone/>
            </a:pPr>
            <a:endParaRPr lang="en-US" sz="1800" dirty="0"/>
          </a:p>
        </p:txBody>
      </p:sp>
      <p:pic>
        <p:nvPicPr>
          <p:cNvPr id="2050" name="Picture 2" descr="C:\Users\kwhitehe\Desktop\8-9-2016 5-09-15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 y="1676400"/>
            <a:ext cx="8038784" cy="5039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1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	</a:t>
            </a:r>
            <a:r>
              <a:rPr lang="en-US" sz="3600" dirty="0" smtClean="0">
                <a:solidFill>
                  <a:srgbClr val="9DCCD8"/>
                </a:solidFill>
              </a:rPr>
              <a:t>Twitter</a:t>
            </a:r>
            <a:endParaRPr lang="en-US" sz="3600" dirty="0">
              <a:solidFill>
                <a:srgbClr val="9DCCD8"/>
              </a:solidFill>
            </a:endParaRPr>
          </a:p>
        </p:txBody>
      </p:sp>
      <p:sp>
        <p:nvSpPr>
          <p:cNvPr id="3" name="Content Placeholder 2"/>
          <p:cNvSpPr>
            <a:spLocks noGrp="1"/>
          </p:cNvSpPr>
          <p:nvPr>
            <p:ph idx="1"/>
          </p:nvPr>
        </p:nvSpPr>
        <p:spPr>
          <a:xfrm>
            <a:off x="4038600" y="483395"/>
            <a:ext cx="4191000" cy="1802605"/>
          </a:xfrm>
        </p:spPr>
        <p:txBody>
          <a:bodyPr numCol="1">
            <a:noAutofit/>
          </a:bodyPr>
          <a:lstStyle/>
          <a:p>
            <a:pPr marL="0" indent="0">
              <a:buNone/>
            </a:pPr>
            <a:r>
              <a:rPr lang="en-US" sz="1800" dirty="0"/>
              <a:t>Total followers: </a:t>
            </a:r>
            <a:r>
              <a:rPr lang="en-US" sz="1800" dirty="0" smtClean="0"/>
              <a:t>	  </a:t>
            </a:r>
            <a:r>
              <a:rPr lang="en-US" sz="2000" b="1" dirty="0" smtClean="0"/>
              <a:t>197</a:t>
            </a:r>
            <a:endParaRPr lang="en-US" sz="2400" b="1" dirty="0"/>
          </a:p>
          <a:p>
            <a:pPr marL="0" indent="0">
              <a:buNone/>
            </a:pPr>
            <a:r>
              <a:rPr lang="en-US" sz="1800" dirty="0"/>
              <a:t>Net </a:t>
            </a:r>
            <a:r>
              <a:rPr lang="en-US" sz="1800" dirty="0" smtClean="0"/>
              <a:t>followers</a:t>
            </a:r>
            <a:r>
              <a:rPr lang="en-US" sz="1800" dirty="0"/>
              <a:t>: </a:t>
            </a:r>
            <a:r>
              <a:rPr lang="en-US" sz="1800" dirty="0" smtClean="0"/>
              <a:t>	  9</a:t>
            </a:r>
            <a:endParaRPr lang="en-US" sz="1800" dirty="0"/>
          </a:p>
          <a:p>
            <a:pPr marL="0" indent="0">
              <a:buNone/>
            </a:pPr>
            <a:r>
              <a:rPr lang="en-US" sz="1800" dirty="0"/>
              <a:t>Impressions: </a:t>
            </a:r>
            <a:r>
              <a:rPr lang="en-US" sz="1800" dirty="0" smtClean="0"/>
              <a:t>	  </a:t>
            </a:r>
            <a:r>
              <a:rPr lang="en-US" sz="2000" b="1" dirty="0" smtClean="0"/>
              <a:t>67,500</a:t>
            </a:r>
          </a:p>
          <a:p>
            <a:pPr marL="0" indent="0">
              <a:buNone/>
            </a:pPr>
            <a:r>
              <a:rPr lang="en-US" sz="1800" dirty="0" smtClean="0"/>
              <a:t>Profile visits: 	  561</a:t>
            </a:r>
          </a:p>
          <a:p>
            <a:pPr marL="0" indent="0">
              <a:buNone/>
            </a:pPr>
            <a:r>
              <a:rPr lang="en-US" sz="1800" dirty="0" smtClean="0"/>
              <a:t>Mentions by others: 22</a:t>
            </a:r>
            <a:endParaRPr lang="en-US" sz="1800" dirty="0"/>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7709"/>
            <a:ext cx="1504193" cy="1504193"/>
          </a:xfrm>
          <a:prstGeom prst="rect">
            <a:avLst/>
          </a:prstGeom>
        </p:spPr>
      </p:pic>
      <p:sp>
        <p:nvSpPr>
          <p:cNvPr id="5" name="Rectangle 4"/>
          <p:cNvSpPr/>
          <p:nvPr/>
        </p:nvSpPr>
        <p:spPr>
          <a:xfrm>
            <a:off x="410595" y="1293675"/>
            <a:ext cx="3250570" cy="523220"/>
          </a:xfrm>
          <a:prstGeom prst="rect">
            <a:avLst/>
          </a:prstGeom>
        </p:spPr>
        <p:txBody>
          <a:bodyPr wrap="none">
            <a:spAutoFit/>
          </a:bodyPr>
          <a:lstStyle/>
          <a:p>
            <a:r>
              <a:rPr lang="en-US" sz="2800" b="1" dirty="0" smtClean="0"/>
              <a:t>July Total </a:t>
            </a:r>
            <a:r>
              <a:rPr lang="en-US" sz="2800" b="1" dirty="0"/>
              <a:t>Tweets: </a:t>
            </a:r>
            <a:r>
              <a:rPr lang="en-US" sz="2800" b="1" dirty="0" smtClean="0"/>
              <a:t>48</a:t>
            </a:r>
            <a:endParaRPr lang="en-US" sz="2800" b="1" dirty="0"/>
          </a:p>
        </p:txBody>
      </p:sp>
      <p:pic>
        <p:nvPicPr>
          <p:cNvPr id="1026" name="Picture 2" descr="C:\Users\kwhitehe\Desktop\8-10-2016 10-14-40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24" y="2438400"/>
            <a:ext cx="8888952" cy="3486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68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4" name="Rectangle 3"/>
          <p:cNvSpPr/>
          <p:nvPr/>
        </p:nvSpPr>
        <p:spPr>
          <a:xfrm>
            <a:off x="2362200" y="5486400"/>
            <a:ext cx="457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8600"/>
            <a:ext cx="8229600" cy="1143000"/>
          </a:xfrm>
        </p:spPr>
        <p:txBody>
          <a:bodyPr>
            <a:normAutofit/>
          </a:bodyPr>
          <a:lstStyle/>
          <a:p>
            <a:r>
              <a:rPr lang="en-US" sz="3600" dirty="0" smtClean="0"/>
              <a:t>Definitions</a:t>
            </a:r>
            <a:endParaRPr lang="en-US" sz="3600" dirty="0"/>
          </a:p>
        </p:txBody>
      </p:sp>
      <p:sp>
        <p:nvSpPr>
          <p:cNvPr id="3" name="Content Placeholder 2"/>
          <p:cNvSpPr>
            <a:spLocks noGrp="1"/>
          </p:cNvSpPr>
          <p:nvPr>
            <p:ph idx="1"/>
          </p:nvPr>
        </p:nvSpPr>
        <p:spPr>
          <a:xfrm>
            <a:off x="457200" y="1143000"/>
            <a:ext cx="8229600" cy="4525963"/>
          </a:xfrm>
        </p:spPr>
        <p:txBody>
          <a:bodyPr>
            <a:noAutofit/>
          </a:bodyPr>
          <a:lstStyle/>
          <a:p>
            <a:pPr marL="0" indent="0">
              <a:buNone/>
            </a:pPr>
            <a:r>
              <a:rPr lang="en-US" sz="1800" b="1" dirty="0" smtClean="0"/>
              <a:t>Net Likes/Followers </a:t>
            </a:r>
            <a:r>
              <a:rPr lang="en-US" sz="1800" dirty="0" smtClean="0"/>
              <a:t>– Net likes are the number of new likes minus the number of unlikes, giving us our total outcome.</a:t>
            </a:r>
          </a:p>
          <a:p>
            <a:pPr marL="0" indent="0">
              <a:buNone/>
            </a:pPr>
            <a:endParaRPr lang="en-US" sz="1800" dirty="0" smtClean="0"/>
          </a:p>
          <a:p>
            <a:pPr marL="0" indent="0">
              <a:buNone/>
            </a:pPr>
            <a:r>
              <a:rPr lang="en-US" sz="1800" b="1" dirty="0" smtClean="0"/>
              <a:t>Organic vs Boosted likes </a:t>
            </a:r>
            <a:r>
              <a:rPr lang="en-US" sz="1800" dirty="0" smtClean="0"/>
              <a:t>– Boosted likes are categorized as likes that occur within 1 day of viewing an advertisement, or 1 month (28 days) after clicking an advertisement. All other likes are considered organic.</a:t>
            </a:r>
          </a:p>
          <a:p>
            <a:pPr marL="0" indent="0">
              <a:buNone/>
            </a:pPr>
            <a:endParaRPr lang="en-US" sz="1800" dirty="0" smtClean="0"/>
          </a:p>
          <a:p>
            <a:pPr marL="0" indent="0">
              <a:buNone/>
            </a:pPr>
            <a:r>
              <a:rPr lang="en-US" sz="1800" b="1" dirty="0" smtClean="0"/>
              <a:t>Facebook Reach</a:t>
            </a:r>
            <a:r>
              <a:rPr lang="en-US" sz="1800" dirty="0" smtClean="0"/>
              <a:t> – Total reach is defined as the number of people who were served any activity from our Facebook Page including posts, posts to our Page by other people, Page like ads, and mentions.</a:t>
            </a:r>
          </a:p>
          <a:p>
            <a:pPr marL="0" indent="0">
              <a:buNone/>
            </a:pPr>
            <a:endParaRPr lang="en-US" sz="1800" dirty="0" smtClean="0"/>
          </a:p>
          <a:p>
            <a:pPr marL="0" indent="0">
              <a:buNone/>
            </a:pPr>
            <a:r>
              <a:rPr lang="en-US" sz="1800" b="1" dirty="0" smtClean="0"/>
              <a:t>Engagement</a:t>
            </a:r>
            <a:r>
              <a:rPr lang="en-US" sz="1800" dirty="0" smtClean="0"/>
              <a:t> – When a person interacts with a social post, by liking it, clicking on a link, expanding the text, clicking through the profile page, etc., these are considered engagements. </a:t>
            </a:r>
          </a:p>
          <a:p>
            <a:pPr marL="0" indent="0">
              <a:buNone/>
            </a:pPr>
            <a:endParaRPr lang="en-US" sz="1800" dirty="0"/>
          </a:p>
          <a:p>
            <a:pPr marL="0" indent="0">
              <a:buNone/>
            </a:pPr>
            <a:r>
              <a:rPr lang="en-US" sz="1800" b="1" dirty="0" smtClean="0"/>
              <a:t>Twitter Impressions </a:t>
            </a:r>
            <a:r>
              <a:rPr lang="en-US" sz="1800" dirty="0" smtClean="0"/>
              <a:t>– An impression happens each time a users see our tweet in their Twitter feed.</a:t>
            </a:r>
          </a:p>
        </p:txBody>
      </p:sp>
    </p:spTree>
    <p:extLst>
      <p:ext uri="{BB962C8B-B14F-4D97-AF65-F5344CB8AC3E}">
        <p14:creationId xmlns:p14="http://schemas.microsoft.com/office/powerpoint/2010/main" val="411148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Education Outreach &amp; Community Engagement</a:t>
            </a:r>
            <a:endParaRPr lang="en-US" dirty="0"/>
          </a:p>
        </p:txBody>
      </p:sp>
      <p:sp>
        <p:nvSpPr>
          <p:cNvPr id="3" name="Content Placeholder 2"/>
          <p:cNvSpPr>
            <a:spLocks noGrp="1"/>
          </p:cNvSpPr>
          <p:nvPr>
            <p:ph idx="1"/>
          </p:nvPr>
        </p:nvSpPr>
        <p:spPr/>
        <p:txBody>
          <a:bodyPr>
            <a:normAutofit/>
          </a:bodyPr>
          <a:lstStyle/>
          <a:p>
            <a:r>
              <a:rPr lang="en-US" sz="2800" dirty="0" smtClean="0"/>
              <a:t>Promotion of </a:t>
            </a:r>
            <a:r>
              <a:rPr lang="en-US" sz="2800" b="1" i="1" dirty="0" smtClean="0">
                <a:effectLst>
                  <a:outerShdw blurRad="38100" dist="38100" dir="2700000" algn="tl">
                    <a:srgbClr val="000000">
                      <a:alpha val="43137"/>
                    </a:srgbClr>
                  </a:outerShdw>
                </a:effectLst>
              </a:rPr>
              <a:t>Are You Ready, Feet? ™</a:t>
            </a:r>
          </a:p>
          <a:p>
            <a:pPr marL="0" indent="0" algn="ctr">
              <a:buNone/>
            </a:pPr>
            <a:r>
              <a:rPr lang="en-US" sz="2800" b="1" i="1" dirty="0">
                <a:effectLst>
                  <a:outerShdw blurRad="38100" dist="38100" dir="2700000" algn="tl">
                    <a:srgbClr val="000000">
                      <a:alpha val="43137"/>
                    </a:srgbClr>
                  </a:outerShdw>
                </a:effectLst>
              </a:rPr>
              <a:t>#</a:t>
            </a:r>
            <a:r>
              <a:rPr lang="en-US" sz="3200" b="1" i="1" dirty="0" smtClean="0">
                <a:effectLst>
                  <a:outerShdw blurRad="38100" dist="38100" dir="2700000" algn="tl">
                    <a:srgbClr val="000000">
                      <a:alpha val="43137"/>
                    </a:srgbClr>
                  </a:outerShdw>
                </a:effectLst>
              </a:rPr>
              <a:t>ReadyFeet</a:t>
            </a:r>
          </a:p>
          <a:p>
            <a:r>
              <a:rPr lang="en-US" sz="2800" dirty="0" smtClean="0"/>
              <a:t>Community Event Promotion</a:t>
            </a:r>
          </a:p>
          <a:p>
            <a:r>
              <a:rPr lang="en-US" sz="2800" dirty="0" smtClean="0"/>
              <a:t>Next Workgroup Meeting: </a:t>
            </a:r>
          </a:p>
          <a:p>
            <a:pPr lvl="1"/>
            <a:r>
              <a:rPr lang="en-US" sz="2400" dirty="0" smtClean="0"/>
              <a:t>To discuss website updates, community calendar, and promotion of building bridges</a:t>
            </a:r>
          </a:p>
        </p:txBody>
      </p:sp>
    </p:spTree>
    <p:extLst>
      <p:ext uri="{BB962C8B-B14F-4D97-AF65-F5344CB8AC3E}">
        <p14:creationId xmlns:p14="http://schemas.microsoft.com/office/powerpoint/2010/main" val="4095177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1143000"/>
          </a:xfrm>
        </p:spPr>
        <p:txBody>
          <a:bodyPr>
            <a:normAutofit/>
          </a:bodyPr>
          <a:lstStyle/>
          <a:p>
            <a:r>
              <a:rPr lang="en-US" sz="3600" dirty="0" smtClean="0"/>
              <a:t>LIHC Rubric for Community Event Promotion</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20646"/>
            <a:ext cx="7086600" cy="580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930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Event Calendar</a:t>
            </a:r>
            <a:endParaRPr lang="en-US" dirty="0"/>
          </a:p>
        </p:txBody>
      </p:sp>
      <p:sp useBgFill="1">
        <p:nvSpPr>
          <p:cNvPr id="4" name="Rounded Rectangle 3"/>
          <p:cNvSpPr/>
          <p:nvPr/>
        </p:nvSpPr>
        <p:spPr>
          <a:xfrm>
            <a:off x="2286000" y="5715000"/>
            <a:ext cx="42672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95400"/>
            <a:ext cx="8229600" cy="5257800"/>
          </a:xfrm>
        </p:spPr>
        <p:txBody>
          <a:bodyPr>
            <a:normAutofit fontScale="47500" lnSpcReduction="20000"/>
          </a:bodyPr>
          <a:lstStyle/>
          <a:p>
            <a:pPr marL="514350" indent="-514350">
              <a:lnSpc>
                <a:spcPct val="120000"/>
              </a:lnSpc>
              <a:spcBef>
                <a:spcPts val="0"/>
              </a:spcBef>
              <a:buFont typeface="+mj-lt"/>
              <a:buAutoNum type="arabicPeriod"/>
            </a:pPr>
            <a:r>
              <a:rPr lang="en-US" sz="3800" b="1" dirty="0" smtClean="0"/>
              <a:t>Walking </a:t>
            </a:r>
            <a:r>
              <a:rPr lang="en-US" sz="3800" b="1" dirty="0"/>
              <a:t>Events</a:t>
            </a:r>
            <a:r>
              <a:rPr lang="en-US" sz="3800" dirty="0"/>
              <a:t>: Includes any opportunity where walking is the activity of focus. This category </a:t>
            </a:r>
            <a:r>
              <a:rPr lang="en-US" sz="3800" dirty="0" smtClean="0"/>
              <a:t>may </a:t>
            </a:r>
            <a:r>
              <a:rPr lang="en-US" sz="3800" dirty="0"/>
              <a:t>include free community walking events or larger fundraising events where registration </a:t>
            </a:r>
            <a:r>
              <a:rPr lang="en-US" sz="3800" dirty="0" smtClean="0"/>
              <a:t>is </a:t>
            </a:r>
            <a:r>
              <a:rPr lang="en-US" sz="3800" dirty="0"/>
              <a:t>required. </a:t>
            </a:r>
            <a:endParaRPr lang="en-US" sz="3800" dirty="0" smtClean="0"/>
          </a:p>
          <a:p>
            <a:pPr marL="514350" indent="-514350">
              <a:lnSpc>
                <a:spcPct val="120000"/>
              </a:lnSpc>
              <a:spcBef>
                <a:spcPts val="0"/>
              </a:spcBef>
              <a:buFont typeface="+mj-lt"/>
              <a:buAutoNum type="arabicPeriod"/>
            </a:pPr>
            <a:endParaRPr lang="en-US" sz="3800" dirty="0"/>
          </a:p>
          <a:p>
            <a:pPr marL="514350" indent="-514350">
              <a:lnSpc>
                <a:spcPct val="120000"/>
              </a:lnSpc>
              <a:spcBef>
                <a:spcPts val="0"/>
              </a:spcBef>
              <a:buFont typeface="+mj-lt"/>
              <a:buAutoNum type="arabicPeriod"/>
            </a:pPr>
            <a:r>
              <a:rPr lang="en-US" sz="3800" b="1" dirty="0" smtClean="0"/>
              <a:t>Community </a:t>
            </a:r>
            <a:r>
              <a:rPr lang="en-US" sz="3800" b="1" dirty="0"/>
              <a:t>Wellness Events</a:t>
            </a:r>
            <a:r>
              <a:rPr lang="en-US" sz="3800" dirty="0"/>
              <a:t>: Includes events focused on disease prevention and overall health </a:t>
            </a:r>
            <a:r>
              <a:rPr lang="en-US" sz="3800" dirty="0" smtClean="0"/>
              <a:t>wellness </a:t>
            </a:r>
            <a:r>
              <a:rPr lang="en-US" sz="3800" dirty="0"/>
              <a:t>strategies. This may include exercise programs (Zumba or yoga) support groups (for </a:t>
            </a:r>
            <a:r>
              <a:rPr lang="en-US" sz="3800" dirty="0" smtClean="0"/>
              <a:t>those </a:t>
            </a:r>
            <a:r>
              <a:rPr lang="en-US" sz="3800" dirty="0"/>
              <a:t>living with a chronic disease), health management programs (Diabetes </a:t>
            </a:r>
            <a:r>
              <a:rPr lang="en-US" sz="3800" dirty="0" smtClean="0"/>
              <a:t>self-management </a:t>
            </a:r>
            <a:r>
              <a:rPr lang="en-US" sz="3800" dirty="0"/>
              <a:t>program, Walk with Ease) prevention programs (smoking cessation, cancer </a:t>
            </a:r>
            <a:r>
              <a:rPr lang="en-US" sz="3800" dirty="0" smtClean="0"/>
              <a:t>screenings</a:t>
            </a:r>
            <a:r>
              <a:rPr lang="en-US" sz="3800" dirty="0"/>
              <a:t>) and farmers markets</a:t>
            </a:r>
            <a:r>
              <a:rPr lang="en-US" sz="3800" dirty="0" smtClean="0"/>
              <a:t>.</a:t>
            </a:r>
          </a:p>
          <a:p>
            <a:pPr marL="514350" indent="-514350">
              <a:lnSpc>
                <a:spcPct val="120000"/>
              </a:lnSpc>
              <a:spcBef>
                <a:spcPts val="0"/>
              </a:spcBef>
              <a:buFont typeface="+mj-lt"/>
              <a:buAutoNum type="arabicPeriod"/>
            </a:pPr>
            <a:endParaRPr lang="en-US" sz="3800" dirty="0"/>
          </a:p>
          <a:p>
            <a:pPr marL="514350" indent="-514350">
              <a:lnSpc>
                <a:spcPct val="120000"/>
              </a:lnSpc>
              <a:spcBef>
                <a:spcPts val="0"/>
              </a:spcBef>
              <a:buFont typeface="+mj-lt"/>
              <a:buAutoNum type="arabicPeriod"/>
            </a:pPr>
            <a:r>
              <a:rPr lang="en-US" sz="3800" b="1" dirty="0" smtClean="0"/>
              <a:t>LIHC </a:t>
            </a:r>
            <a:r>
              <a:rPr lang="en-US" sz="3800" b="1" dirty="0"/>
              <a:t>Sponsored</a:t>
            </a:r>
            <a:r>
              <a:rPr lang="en-US" sz="3800" dirty="0"/>
              <a:t>: Any event coordinated by the Long Island Health Collaborative and its partners. </a:t>
            </a:r>
            <a:r>
              <a:rPr lang="en-US" sz="3800" dirty="0" smtClean="0"/>
              <a:t>Includes </a:t>
            </a:r>
            <a:r>
              <a:rPr lang="en-US" sz="3800" dirty="0"/>
              <a:t>monthly collaborative meetings, networking events, community walks and beyond. </a:t>
            </a:r>
            <a:endParaRPr lang="en-US" sz="3800" dirty="0" smtClean="0"/>
          </a:p>
          <a:p>
            <a:pPr marL="514350" indent="-514350">
              <a:lnSpc>
                <a:spcPct val="120000"/>
              </a:lnSpc>
              <a:spcBef>
                <a:spcPts val="0"/>
              </a:spcBef>
              <a:buFont typeface="+mj-lt"/>
              <a:buAutoNum type="arabicPeriod"/>
            </a:pPr>
            <a:endParaRPr lang="en-US" sz="3800" dirty="0"/>
          </a:p>
          <a:p>
            <a:pPr marL="514350" indent="-514350">
              <a:lnSpc>
                <a:spcPct val="120000"/>
              </a:lnSpc>
              <a:spcBef>
                <a:spcPts val="0"/>
              </a:spcBef>
              <a:buFont typeface="+mj-lt"/>
              <a:buAutoNum type="arabicPeriod"/>
            </a:pPr>
            <a:r>
              <a:rPr lang="en-US" sz="3800" b="1" dirty="0" smtClean="0"/>
              <a:t>Social </a:t>
            </a:r>
            <a:r>
              <a:rPr lang="en-US" sz="3800" b="1" dirty="0"/>
              <a:t>Service Programs</a:t>
            </a:r>
            <a:r>
              <a:rPr lang="en-US" sz="3800" dirty="0"/>
              <a:t>: Any event where social determinants of health are addressed. This may </a:t>
            </a:r>
            <a:r>
              <a:rPr lang="en-US" sz="3800" dirty="0" smtClean="0"/>
              <a:t>include </a:t>
            </a:r>
            <a:r>
              <a:rPr lang="en-US" sz="3800" dirty="0"/>
              <a:t>transportation summits, community forums, first time home owner seminars, </a:t>
            </a:r>
            <a:r>
              <a:rPr lang="en-US" sz="3800" dirty="0" smtClean="0"/>
              <a:t>insurance </a:t>
            </a:r>
            <a:r>
              <a:rPr lang="en-US" sz="3800" dirty="0"/>
              <a:t>enrollment sites, etc. </a:t>
            </a:r>
          </a:p>
          <a:p>
            <a:pPr>
              <a:lnSpc>
                <a:spcPct val="120000"/>
              </a:lnSpc>
              <a:spcBef>
                <a:spcPts val="0"/>
              </a:spcBef>
            </a:pPr>
            <a:endParaRPr lang="en-US" dirty="0"/>
          </a:p>
        </p:txBody>
      </p:sp>
    </p:spTree>
    <p:extLst>
      <p:ext uri="{BB962C8B-B14F-4D97-AF65-F5344CB8AC3E}">
        <p14:creationId xmlns:p14="http://schemas.microsoft.com/office/powerpoint/2010/main" val="2890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LIHC Hashtags</a:t>
            </a:r>
            <a:endParaRPr lang="en-US" dirty="0"/>
          </a:p>
        </p:txBody>
      </p:sp>
      <p:sp>
        <p:nvSpPr>
          <p:cNvPr id="3" name="Content Placeholder 2"/>
          <p:cNvSpPr>
            <a:spLocks noGrp="1"/>
          </p:cNvSpPr>
          <p:nvPr>
            <p:ph idx="1"/>
          </p:nvPr>
        </p:nvSpPr>
        <p:spPr/>
        <p:txBody>
          <a:bodyPr/>
          <a:lstStyle/>
          <a:p>
            <a:r>
              <a:rPr lang="en-US" dirty="0" smtClean="0"/>
              <a:t>#readyfeet</a:t>
            </a:r>
          </a:p>
          <a:p>
            <a:r>
              <a:rPr lang="en-US" dirty="0" smtClean="0"/>
              <a:t>#healthcollab</a:t>
            </a:r>
            <a:endParaRPr lang="en-US" dirty="0"/>
          </a:p>
        </p:txBody>
      </p:sp>
    </p:spTree>
    <p:extLst>
      <p:ext uri="{BB962C8B-B14F-4D97-AF65-F5344CB8AC3E}">
        <p14:creationId xmlns:p14="http://schemas.microsoft.com/office/powerpoint/2010/main" val="169220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ounded Rectangle 4"/>
          <p:cNvSpPr/>
          <p:nvPr/>
        </p:nvSpPr>
        <p:spPr>
          <a:xfrm>
            <a:off x="2286000" y="5715000"/>
            <a:ext cx="42672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Academic Partners Workgroup</a:t>
            </a:r>
            <a:endParaRPr lang="en-US" dirty="0"/>
          </a:p>
        </p:txBody>
      </p:sp>
      <p:sp>
        <p:nvSpPr>
          <p:cNvPr id="3" name="Content Placeholder 2"/>
          <p:cNvSpPr>
            <a:spLocks noGrp="1"/>
          </p:cNvSpPr>
          <p:nvPr>
            <p:ph idx="1"/>
          </p:nvPr>
        </p:nvSpPr>
        <p:spPr>
          <a:xfrm>
            <a:off x="3505200" y="1600200"/>
            <a:ext cx="5181600" cy="4525963"/>
          </a:xfrm>
        </p:spPr>
        <p:txBody>
          <a:bodyPr/>
          <a:lstStyle/>
          <a:p>
            <a:r>
              <a:rPr lang="en-US" dirty="0" smtClean="0"/>
              <a:t>LIHC Engagement Activation Partnership (LEAP)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54344"/>
            <a:ext cx="3281412" cy="451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672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4" name="Rectangle 3"/>
          <p:cNvSpPr/>
          <p:nvPr/>
        </p:nvSpPr>
        <p:spPr>
          <a:xfrm>
            <a:off x="1752600" y="5562600"/>
            <a:ext cx="5257800" cy="1199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800600" cy="660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5029200" y="381000"/>
            <a:ext cx="4038600" cy="4297363"/>
          </a:xfrm>
        </p:spPr>
        <p:txBody>
          <a:bodyPr>
            <a:noAutofit/>
          </a:bodyPr>
          <a:lstStyle/>
          <a:p>
            <a:r>
              <a:rPr lang="en-US" sz="1600" b="1" dirty="0"/>
              <a:t>Committee Description:</a:t>
            </a:r>
            <a:r>
              <a:rPr lang="en-US" sz="1600" dirty="0"/>
              <a:t> This committee is comprised of students and community advocates who hold a vested interest in improving access, health equity and social determinants of health care within communities on Long Island.  The purpose of this committee is to light a spark in community members around population health and healthy living.  Volunteers must be 18 years of age or older.</a:t>
            </a:r>
          </a:p>
          <a:p>
            <a:r>
              <a:rPr lang="en-US" sz="1600" b="1" dirty="0"/>
              <a:t>Target Audience: </a:t>
            </a:r>
            <a:r>
              <a:rPr lang="en-US" sz="1600" dirty="0"/>
              <a:t>Cross-representation from academic institutions and multi-disciplinary fields of expertise on Long Island.</a:t>
            </a:r>
          </a:p>
          <a:p>
            <a:r>
              <a:rPr lang="en-US" sz="1600" dirty="0"/>
              <a:t>Audience may include, but not limited to, those with an expertise or interest in: nutrition, health communication, public health, nursing, medicine, social engagement, peer education, general communications or public relations. </a:t>
            </a:r>
          </a:p>
          <a:p>
            <a:r>
              <a:rPr lang="en-US" sz="1600" b="1" dirty="0"/>
              <a:t>Member Expectations: </a:t>
            </a:r>
            <a:r>
              <a:rPr lang="en-US" sz="1600" dirty="0"/>
              <a:t>Attendance at evening monthly meetings; regular review of participation in activities</a:t>
            </a:r>
          </a:p>
          <a:p>
            <a:endParaRPr lang="en-US" sz="1600" dirty="0"/>
          </a:p>
        </p:txBody>
      </p:sp>
    </p:spTree>
    <p:extLst>
      <p:ext uri="{BB962C8B-B14F-4D97-AF65-F5344CB8AC3E}">
        <p14:creationId xmlns:p14="http://schemas.microsoft.com/office/powerpoint/2010/main" val="207447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ounded Rectangle 7"/>
          <p:cNvSpPr/>
          <p:nvPr/>
        </p:nvSpPr>
        <p:spPr>
          <a:xfrm>
            <a:off x="1905000" y="5715000"/>
            <a:ext cx="54102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30200"/>
            <a:ext cx="8229600" cy="1143000"/>
          </a:xfrm>
        </p:spPr>
        <p:txBody>
          <a:bodyPr/>
          <a:lstStyle/>
          <a:p>
            <a:r>
              <a:rPr lang="en-US" dirty="0" smtClean="0"/>
              <a:t>LIHC/PHIP Establishment and Role</a:t>
            </a:r>
            <a:endParaRPr lang="en-US" dirty="0"/>
          </a:p>
        </p:txBody>
      </p:sp>
      <p:sp>
        <p:nvSpPr>
          <p:cNvPr id="5" name="Rounded Rectangle 4"/>
          <p:cNvSpPr/>
          <p:nvPr/>
        </p:nvSpPr>
        <p:spPr>
          <a:xfrm>
            <a:off x="304800" y="1295400"/>
            <a:ext cx="4724400" cy="213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February 2013</a:t>
            </a:r>
            <a:r>
              <a:rPr lang="en-US" dirty="0"/>
              <a:t>: Voluntarily, stakeholders from across Long Island-hospitals</a:t>
            </a:r>
            <a:r>
              <a:rPr lang="en-US" dirty="0" smtClean="0"/>
              <a:t>, both DSRIP performing provider systems, </a:t>
            </a:r>
            <a:r>
              <a:rPr lang="en-US" dirty="0"/>
              <a:t>health departments, colleges, communities, faith based organizations, and more – convene to jointly work on Community Health Needs </a:t>
            </a:r>
            <a:r>
              <a:rPr lang="en-US" dirty="0" smtClean="0"/>
              <a:t>Assessments </a:t>
            </a:r>
            <a:r>
              <a:rPr lang="en-US" dirty="0"/>
              <a:t>in Nassau and Suffolk Counties. </a:t>
            </a:r>
          </a:p>
          <a:p>
            <a:pPr algn="ctr"/>
            <a:endParaRPr lang="en-US" dirty="0"/>
          </a:p>
        </p:txBody>
      </p:sp>
      <p:sp>
        <p:nvSpPr>
          <p:cNvPr id="6" name="Rounded Rectangle 5"/>
          <p:cNvSpPr/>
          <p:nvPr/>
        </p:nvSpPr>
        <p:spPr>
          <a:xfrm>
            <a:off x="304800" y="3556000"/>
            <a:ext cx="4724400" cy="1295400"/>
          </a:xfrm>
          <a:prstGeom prst="roundRect">
            <a:avLst/>
          </a:prstGeom>
          <a:solidFill>
            <a:srgbClr val="B671C1"/>
          </a:solidFill>
          <a:ln>
            <a:solidFill>
              <a:srgbClr val="B67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September 2014: </a:t>
            </a:r>
            <a:r>
              <a:rPr lang="en-US" dirty="0"/>
              <a:t>New York State Department of Health introduces the Population Health Improvement Program (PHIP). </a:t>
            </a:r>
          </a:p>
          <a:p>
            <a:pPr algn="ctr"/>
            <a:endParaRPr lang="en-US" dirty="0"/>
          </a:p>
        </p:txBody>
      </p:sp>
      <p:sp>
        <p:nvSpPr>
          <p:cNvPr id="7" name="Rounded Rectangle 6"/>
          <p:cNvSpPr/>
          <p:nvPr/>
        </p:nvSpPr>
        <p:spPr>
          <a:xfrm>
            <a:off x="304800" y="4953000"/>
            <a:ext cx="4724400" cy="1752600"/>
          </a:xfrm>
          <a:prstGeom prst="round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December 2014</a:t>
            </a:r>
            <a:r>
              <a:rPr lang="en-US" dirty="0"/>
              <a:t>: The Long Island Health Collaborative receives funding through the PHIP and becomes the primary work group associated with carrying out the goals of the PHIP grant.</a:t>
            </a:r>
          </a:p>
          <a:p>
            <a:pPr algn="ctr"/>
            <a:endParaRPr lang="en-US" dirty="0"/>
          </a:p>
        </p:txBody>
      </p:sp>
      <p:sp>
        <p:nvSpPr>
          <p:cNvPr id="9" name="Rounded Rectangle 8"/>
          <p:cNvSpPr/>
          <p:nvPr/>
        </p:nvSpPr>
        <p:spPr>
          <a:xfrm>
            <a:off x="5041900" y="1460500"/>
            <a:ext cx="3962400" cy="2819400"/>
          </a:xfrm>
          <a:prstGeom prst="round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LIHC Prevention Agenda Focus Areas</a:t>
            </a:r>
          </a:p>
          <a:p>
            <a:endParaRPr lang="en-US" b="1" i="1" dirty="0" smtClean="0"/>
          </a:p>
          <a:p>
            <a:r>
              <a:rPr lang="en-US" b="1" i="1" dirty="0" smtClean="0"/>
              <a:t>Chronic </a:t>
            </a:r>
            <a:r>
              <a:rPr lang="en-US" b="1" i="1" dirty="0"/>
              <a:t>Disease</a:t>
            </a:r>
            <a:r>
              <a:rPr lang="en-US" dirty="0"/>
              <a:t> </a:t>
            </a:r>
            <a:endParaRPr lang="en-US" dirty="0" smtClean="0"/>
          </a:p>
          <a:p>
            <a:pPr marL="800100" lvl="1" indent="-342900">
              <a:buFont typeface="Arial" panose="020B0604020202020204" pitchFamily="34" charset="0"/>
              <a:buChar char="•"/>
            </a:pPr>
            <a:r>
              <a:rPr lang="en-US" dirty="0" smtClean="0"/>
              <a:t>Obesity </a:t>
            </a:r>
          </a:p>
          <a:p>
            <a:pPr marL="800100" lvl="1" indent="-342900">
              <a:buFont typeface="Arial" panose="020B0604020202020204" pitchFamily="34" charset="0"/>
              <a:buChar char="•"/>
            </a:pPr>
            <a:r>
              <a:rPr lang="en-US" dirty="0" smtClean="0"/>
              <a:t>Preventive </a:t>
            </a:r>
            <a:r>
              <a:rPr lang="en-US" dirty="0"/>
              <a:t>Care and </a:t>
            </a:r>
            <a:r>
              <a:rPr lang="en-US" dirty="0" smtClean="0"/>
              <a:t>Management</a:t>
            </a:r>
          </a:p>
          <a:p>
            <a:pPr algn="ctr"/>
            <a:r>
              <a:rPr lang="en-US" b="1" i="1" dirty="0" smtClean="0"/>
              <a:t>Behavioral Health</a:t>
            </a:r>
            <a:r>
              <a:rPr lang="en-US" dirty="0" smtClean="0"/>
              <a:t> as </a:t>
            </a:r>
            <a:r>
              <a:rPr lang="en-US" dirty="0"/>
              <a:t>an area of overlay within intervention strategies. </a:t>
            </a:r>
          </a:p>
        </p:txBody>
      </p:sp>
      <p:sp>
        <p:nvSpPr>
          <p:cNvPr id="10" name="Rectangle 9"/>
          <p:cNvSpPr/>
          <p:nvPr/>
        </p:nvSpPr>
        <p:spPr>
          <a:xfrm>
            <a:off x="5080000" y="4279900"/>
            <a:ext cx="3962400" cy="2585323"/>
          </a:xfrm>
          <a:prstGeom prst="rect">
            <a:avLst/>
          </a:prstGeom>
          <a:noFill/>
        </p:spPr>
        <p:txBody>
          <a:bodyPr wrap="square" lIns="91440" tIns="45720" rIns="91440" bIns="4572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LIHC sponsored programs and initiatives belong to LIHC member organizations and follow the collective impact model.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role of the PHIP team includes convening key players, building consensus, organizing projects and supporting the needs of members as related to population health strategies.</a:t>
            </a:r>
          </a:p>
          <a:p>
            <a:pPr algn="ct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are here for YOU!</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0962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down)">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4" name="Rectangle 3"/>
          <p:cNvSpPr/>
          <p:nvPr/>
        </p:nvSpPr>
        <p:spPr>
          <a:xfrm>
            <a:off x="2743200" y="5638800"/>
            <a:ext cx="396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LIHC Activation Engagement Partnership</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66539376"/>
              </p:ext>
            </p:extLst>
          </p:nvPr>
        </p:nvGraphicFramePr>
        <p:xfrm>
          <a:off x="304800" y="2262822"/>
          <a:ext cx="8610600" cy="3364992"/>
        </p:xfrm>
        <a:graphic>
          <a:graphicData uri="http://schemas.openxmlformats.org/drawingml/2006/table">
            <a:tbl>
              <a:tblPr firstRow="1" firstCol="1" bandRow="1">
                <a:tableStyleId>{5C22544A-7EE6-4342-B048-85BDC9FD1C3A}</a:tableStyleId>
              </a:tblPr>
              <a:tblGrid>
                <a:gridCol w="8610600"/>
              </a:tblGrid>
              <a:tr h="3276600">
                <a:tc>
                  <a:txBody>
                    <a:bodyPr/>
                    <a:lstStyle/>
                    <a:p>
                      <a:pPr marL="0" marR="0" algn="ctr">
                        <a:lnSpc>
                          <a:spcPct val="115000"/>
                        </a:lnSpc>
                        <a:spcBef>
                          <a:spcPts val="0"/>
                        </a:spcBef>
                        <a:spcAft>
                          <a:spcPts val="0"/>
                        </a:spcAft>
                      </a:pPr>
                      <a:r>
                        <a:rPr lang="en-US" sz="1800" dirty="0">
                          <a:effectLst/>
                        </a:rPr>
                        <a:t> </a:t>
                      </a:r>
                    </a:p>
                    <a:p>
                      <a:pPr marL="0" marR="0" algn="ctr">
                        <a:lnSpc>
                          <a:spcPct val="115000"/>
                        </a:lnSpc>
                        <a:spcBef>
                          <a:spcPts val="0"/>
                        </a:spcBef>
                        <a:spcAft>
                          <a:spcPts val="0"/>
                        </a:spcAft>
                      </a:pPr>
                      <a:r>
                        <a:rPr lang="en-US" sz="2000" dirty="0">
                          <a:effectLst/>
                        </a:rPr>
                        <a:t>To apply: Send current resume and 250-500 word paragraph response to question below to </a:t>
                      </a:r>
                      <a:r>
                        <a:rPr lang="en-US" sz="2000" u="sng" dirty="0">
                          <a:effectLst/>
                          <a:hlinkClick r:id="rId2"/>
                        </a:rPr>
                        <a:t>LIHC@nshc.org</a:t>
                      </a:r>
                      <a:r>
                        <a:rPr lang="en-US" sz="2000" dirty="0">
                          <a:effectLst/>
                        </a:rPr>
                        <a:t> </a:t>
                      </a:r>
                    </a:p>
                    <a:p>
                      <a:pPr marL="0" marR="0" algn="ctr">
                        <a:lnSpc>
                          <a:spcPct val="115000"/>
                        </a:lnSpc>
                        <a:spcBef>
                          <a:spcPts val="0"/>
                        </a:spcBef>
                        <a:spcAft>
                          <a:spcPts val="0"/>
                        </a:spcAft>
                      </a:pPr>
                      <a:r>
                        <a:rPr lang="en-US" sz="2000" dirty="0" smtClean="0">
                          <a:effectLst/>
                        </a:rPr>
                        <a:t>“</a:t>
                      </a:r>
                      <a:r>
                        <a:rPr lang="en-US" sz="2000" dirty="0">
                          <a:effectLst/>
                        </a:rPr>
                        <a:t>Beyond what’s on your resume, what makes you want to be involved in the mission and goals of the LIHC”  </a:t>
                      </a:r>
                    </a:p>
                    <a:p>
                      <a:pPr marL="0" marR="0" algn="ctr">
                        <a:lnSpc>
                          <a:spcPct val="115000"/>
                        </a:lnSpc>
                        <a:spcBef>
                          <a:spcPts val="0"/>
                        </a:spcBef>
                        <a:spcAft>
                          <a:spcPts val="0"/>
                        </a:spcAft>
                      </a:pPr>
                      <a:r>
                        <a:rPr lang="en-US" sz="2000" dirty="0">
                          <a:effectLst/>
                        </a:rPr>
                        <a:t> </a:t>
                      </a:r>
                      <a:r>
                        <a:rPr lang="en-US" sz="2000" dirty="0" smtClean="0">
                          <a:effectLst/>
                        </a:rPr>
                        <a:t>Applications </a:t>
                      </a:r>
                      <a:r>
                        <a:rPr lang="en-US" sz="2000" dirty="0">
                          <a:effectLst/>
                        </a:rPr>
                        <a:t>will be accepted on a rolling basis.</a:t>
                      </a:r>
                    </a:p>
                    <a:p>
                      <a:pPr marL="0" marR="0" algn="ctr">
                        <a:lnSpc>
                          <a:spcPct val="115000"/>
                        </a:lnSpc>
                        <a:spcBef>
                          <a:spcPts val="0"/>
                        </a:spcBef>
                        <a:spcAft>
                          <a:spcPts val="0"/>
                        </a:spcAft>
                      </a:pPr>
                      <a:r>
                        <a:rPr lang="en-US" sz="2000" dirty="0" smtClean="0">
                          <a:effectLst/>
                        </a:rPr>
                        <a:t>Long </a:t>
                      </a:r>
                      <a:r>
                        <a:rPr lang="en-US" sz="2000" dirty="0">
                          <a:effectLst/>
                        </a:rPr>
                        <a:t>Island Health Collaborative: For more information visit: </a:t>
                      </a:r>
                      <a:r>
                        <a:rPr lang="en-US" sz="2000" u="sng" dirty="0">
                          <a:effectLst/>
                          <a:hlinkClick r:id="rId3"/>
                        </a:rPr>
                        <a:t>www.lihealthcollab.org</a:t>
                      </a:r>
                      <a:endParaRPr lang="en-US" sz="2000" dirty="0">
                        <a:effectLst/>
                      </a:endParaRPr>
                    </a:p>
                    <a:p>
                      <a:pPr marL="0" marR="0" algn="ctr">
                        <a:lnSpc>
                          <a:spcPct val="115000"/>
                        </a:lnSpc>
                        <a:spcBef>
                          <a:spcPts val="0"/>
                        </a:spcBef>
                        <a:spcAft>
                          <a:spcPts val="0"/>
                        </a:spcAft>
                      </a:pPr>
                      <a:r>
                        <a:rPr lang="en-US" sz="2000" dirty="0" smtClean="0">
                          <a:effectLst/>
                        </a:rPr>
                        <a:t>Or </a:t>
                      </a:r>
                      <a:r>
                        <a:rPr lang="en-US" sz="2000" dirty="0">
                          <a:effectLst/>
                        </a:rPr>
                        <a:t>email LIHC@nshc.org</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5932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133600" y="5334000"/>
            <a:ext cx="4724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fibromyalgianewstoday.com/wp-content/uploads/2015/03/shutterstock_243574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33400"/>
            <a:ext cx="4637397" cy="5880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1349791"/>
            <a:ext cx="4038600" cy="4247317"/>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10 Minute Stretch Break &amp; Sign up for Workgroup Participation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70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Streets/Nutrition and Wellness</a:t>
            </a:r>
            <a:endParaRPr lang="en-US" dirty="0"/>
          </a:p>
        </p:txBody>
      </p:sp>
      <p:sp>
        <p:nvSpPr>
          <p:cNvPr id="3" name="Content Placeholder 2"/>
          <p:cNvSpPr>
            <a:spLocks noGrp="1"/>
          </p:cNvSpPr>
          <p:nvPr>
            <p:ph idx="1"/>
          </p:nvPr>
        </p:nvSpPr>
        <p:spPr>
          <a:xfrm>
            <a:off x="228600" y="1676400"/>
            <a:ext cx="8686800" cy="4449763"/>
          </a:xfrm>
        </p:spPr>
        <p:txBody>
          <a:bodyPr>
            <a:normAutofit fontScale="92500" lnSpcReduction="10000"/>
          </a:bodyPr>
          <a:lstStyle/>
          <a:p>
            <a:r>
              <a:rPr lang="en-US" sz="3800" dirty="0" smtClean="0"/>
              <a:t>Creating Healthy Schools and Communities Grant NYS DOH</a:t>
            </a:r>
          </a:p>
          <a:p>
            <a:r>
              <a:rPr lang="en-US" sz="3800" dirty="0" smtClean="0"/>
              <a:t>Eat Smart, New York (ESNY), USDA</a:t>
            </a:r>
          </a:p>
          <a:p>
            <a:r>
              <a:rPr lang="en-US" sz="3800" dirty="0" smtClean="0"/>
              <a:t>PHIP Leveraging Existing Partnerships: Google Poll Response</a:t>
            </a:r>
          </a:p>
          <a:p>
            <a:r>
              <a:rPr lang="en-US" sz="3800" dirty="0" smtClean="0"/>
              <a:t>Island Harvest Summer Lunch Sites</a:t>
            </a:r>
          </a:p>
          <a:p>
            <a:pPr marL="457200" lvl="1"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1778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9472860"/>
              </p:ext>
            </p:extLst>
          </p:nvPr>
        </p:nvGraphicFramePr>
        <p:xfrm>
          <a:off x="0" y="0"/>
          <a:ext cx="9144000" cy="6946023"/>
        </p:xfrm>
        <a:graphic>
          <a:graphicData uri="http://schemas.openxmlformats.org/drawingml/2006/table">
            <a:tbl>
              <a:tblPr>
                <a:tableStyleId>{284E427A-3D55-4303-BF80-6455036E1DE7}</a:tableStyleId>
              </a:tblPr>
              <a:tblGrid>
                <a:gridCol w="242761"/>
                <a:gridCol w="4557839"/>
                <a:gridCol w="4343400"/>
              </a:tblGrid>
              <a:tr h="1086668">
                <a:tc>
                  <a:txBody>
                    <a:bodyPr/>
                    <a:lstStyle/>
                    <a:p>
                      <a:pPr algn="ctr" fontAlgn="b"/>
                      <a:r>
                        <a:rPr lang="en-US" sz="1100" u="none" strike="noStrike" dirty="0">
                          <a:effectLst/>
                        </a:rPr>
                        <a:t>Grant</a:t>
                      </a:r>
                      <a:endParaRPr lang="en-US" sz="1100" b="1" i="0" u="none" strike="noStrike" dirty="0">
                        <a:solidFill>
                          <a:srgbClr val="000000"/>
                        </a:solidFill>
                        <a:effectLst/>
                        <a:latin typeface="Arial"/>
                      </a:endParaRPr>
                    </a:p>
                  </a:txBody>
                  <a:tcPr marL="7115" marR="7115" marT="7115" marB="0" vert="vert270" anchor="b"/>
                </a:tc>
                <a:tc>
                  <a:txBody>
                    <a:bodyPr/>
                    <a:lstStyle/>
                    <a:p>
                      <a:pPr algn="ctr" fontAlgn="b"/>
                      <a:r>
                        <a:rPr lang="en-US" sz="1800" b="1" u="none" strike="noStrike" dirty="0">
                          <a:effectLst/>
                        </a:rPr>
                        <a:t>Creating Healthy Schools and </a:t>
                      </a:r>
                      <a:r>
                        <a:rPr lang="en-US" sz="1800" b="1" u="none" strike="noStrike" dirty="0" smtClean="0">
                          <a:effectLst/>
                        </a:rPr>
                        <a:t>Communities</a:t>
                      </a:r>
                      <a:r>
                        <a:rPr lang="en-US" sz="1800" b="1" u="none" strike="noStrike" baseline="0" dirty="0" smtClean="0">
                          <a:effectLst/>
                        </a:rPr>
                        <a:t> </a:t>
                      </a:r>
                      <a:r>
                        <a:rPr lang="en-US" sz="1800" b="1" u="none" strike="noStrike" dirty="0" smtClean="0">
                          <a:effectLst/>
                        </a:rPr>
                        <a:t>    </a:t>
                      </a:r>
                    </a:p>
                    <a:p>
                      <a:pPr algn="ctr" fontAlgn="b"/>
                      <a:r>
                        <a:rPr lang="en-US" sz="1800" b="1" u="none" strike="noStrike" dirty="0" smtClean="0">
                          <a:effectLst/>
                        </a:rPr>
                        <a:t>NYS </a:t>
                      </a:r>
                      <a:r>
                        <a:rPr lang="en-US" sz="1800" b="1" u="none" strike="noStrike" dirty="0">
                          <a:effectLst/>
                        </a:rPr>
                        <a:t>DOH</a:t>
                      </a:r>
                      <a:endParaRPr lang="en-US" sz="1800" b="1" i="0" u="none" strike="noStrike" dirty="0">
                        <a:solidFill>
                          <a:srgbClr val="000000"/>
                        </a:solidFill>
                        <a:effectLst/>
                        <a:latin typeface="Arial"/>
                      </a:endParaRPr>
                    </a:p>
                  </a:txBody>
                  <a:tcPr marL="7115" marR="7115" marT="7115" marB="0" anchor="b"/>
                </a:tc>
                <a:tc>
                  <a:txBody>
                    <a:bodyPr/>
                    <a:lstStyle/>
                    <a:p>
                      <a:pPr algn="ctr" fontAlgn="b"/>
                      <a:r>
                        <a:rPr lang="en-US" sz="1800" b="1" u="none" strike="noStrike" dirty="0">
                          <a:effectLst/>
                        </a:rPr>
                        <a:t>SNAP-Ed Eat Smart New York (ESNY</a:t>
                      </a:r>
                      <a:r>
                        <a:rPr lang="en-US" sz="1800" b="1" u="none" strike="noStrike" dirty="0" smtClean="0">
                          <a:effectLst/>
                        </a:rPr>
                        <a:t>)</a:t>
                      </a:r>
                      <a:r>
                        <a:rPr lang="en-US" sz="1800" b="1" u="none" strike="noStrike" baseline="0" dirty="0" smtClean="0">
                          <a:effectLst/>
                        </a:rPr>
                        <a:t>              </a:t>
                      </a:r>
                      <a:r>
                        <a:rPr lang="en-US" sz="1800" b="1" u="none" strike="noStrike" dirty="0" smtClean="0">
                          <a:effectLst/>
                        </a:rPr>
                        <a:t> </a:t>
                      </a:r>
                    </a:p>
                    <a:p>
                      <a:pPr algn="ctr" fontAlgn="b"/>
                      <a:r>
                        <a:rPr lang="en-US" sz="1800" b="1" u="none" strike="noStrike" dirty="0" smtClean="0">
                          <a:effectLst/>
                        </a:rPr>
                        <a:t>USDA</a:t>
                      </a:r>
                      <a:endParaRPr lang="en-US" sz="1800" b="1" i="0" u="none" strike="noStrike" dirty="0">
                        <a:solidFill>
                          <a:srgbClr val="000000"/>
                        </a:solidFill>
                        <a:effectLst/>
                        <a:latin typeface="Arial"/>
                      </a:endParaRPr>
                    </a:p>
                  </a:txBody>
                  <a:tcPr marL="7115" marR="7115" marT="7115" marB="0" anchor="b"/>
                </a:tc>
              </a:tr>
              <a:tr h="4308212">
                <a:tc>
                  <a:txBody>
                    <a:bodyPr/>
                    <a:lstStyle/>
                    <a:p>
                      <a:pPr algn="ctr" fontAlgn="b"/>
                      <a:r>
                        <a:rPr lang="en-US" sz="1100" u="none" strike="noStrike" dirty="0">
                          <a:effectLst/>
                        </a:rPr>
                        <a:t>Overview</a:t>
                      </a:r>
                      <a:endParaRPr lang="en-US" sz="1100" b="1" i="0" u="none" strike="noStrike" dirty="0">
                        <a:solidFill>
                          <a:srgbClr val="000000"/>
                        </a:solidFill>
                        <a:effectLst/>
                        <a:latin typeface="Arial"/>
                      </a:endParaRPr>
                    </a:p>
                  </a:txBody>
                  <a:tcPr marL="7115" marR="7115" marT="7115" marB="0" vert="vert270" anchor="b"/>
                </a:tc>
                <a:tc>
                  <a:txBody>
                    <a:bodyPr/>
                    <a:lstStyle/>
                    <a:p>
                      <a:pPr algn="ctr" fontAlgn="b"/>
                      <a:r>
                        <a:rPr lang="en-US" sz="1600" b="1" u="none" strike="noStrike" dirty="0" smtClean="0">
                          <a:effectLst/>
                        </a:rPr>
                        <a:t>Grant Partners: Western Suffolk BOCES, Sustainable</a:t>
                      </a:r>
                      <a:r>
                        <a:rPr lang="en-US" sz="1600" b="1" u="none" strike="noStrike" baseline="0" dirty="0" smtClean="0">
                          <a:effectLst/>
                        </a:rPr>
                        <a:t> Long Island, Stony Brook University</a:t>
                      </a:r>
                      <a:endParaRPr lang="en-US" sz="1600" b="1" u="none" strike="noStrike" dirty="0" smtClean="0">
                        <a:effectLst/>
                      </a:endParaRPr>
                    </a:p>
                    <a:p>
                      <a:pPr algn="ctr" fontAlgn="b"/>
                      <a:r>
                        <a:rPr lang="en-US" sz="1600" u="none" strike="noStrike" dirty="0" smtClean="0">
                          <a:effectLst/>
                        </a:rPr>
                        <a:t>Five-year </a:t>
                      </a:r>
                      <a:r>
                        <a:rPr lang="en-US" sz="1600" u="none" strike="noStrike" dirty="0">
                          <a:effectLst/>
                        </a:rPr>
                        <a:t>(2015-2020) public health initiative to reduce major risk factors of obesity, diabetes, and other chronic diseases in high-need school districts and associated communities statewide. Goal: to implement </a:t>
                      </a:r>
                      <a:r>
                        <a:rPr lang="en-US" sz="1600" u="none" strike="noStrike" dirty="0" smtClean="0">
                          <a:effectLst/>
                        </a:rPr>
                        <a:t>multi-component </a:t>
                      </a:r>
                      <a:r>
                        <a:rPr lang="en-US" sz="1600" u="none" strike="noStrike" dirty="0">
                          <a:effectLst/>
                        </a:rPr>
                        <a:t>evidence-based policies, place-based strategies, and promising practices to increase demand for and access to healthy, affordable foods and opportunities for daily physical activity. </a:t>
                      </a:r>
                      <a:endParaRPr lang="en-US" sz="1600" b="0" i="0" u="none" strike="noStrike" dirty="0">
                        <a:solidFill>
                          <a:srgbClr val="000000"/>
                        </a:solidFill>
                        <a:effectLst/>
                        <a:latin typeface="Arial"/>
                      </a:endParaRPr>
                    </a:p>
                  </a:txBody>
                  <a:tcPr marL="7115" marR="7115" marT="7115" marB="0" anchor="b"/>
                </a:tc>
                <a:tc>
                  <a:txBody>
                    <a:bodyPr/>
                    <a:lstStyle/>
                    <a:p>
                      <a:pPr algn="ctr" fontAlgn="b"/>
                      <a:r>
                        <a:rPr lang="en-US" sz="1600" b="1" u="none" strike="noStrike" dirty="0" smtClean="0">
                          <a:effectLst/>
                        </a:rPr>
                        <a:t>Grant Partners:</a:t>
                      </a:r>
                      <a:r>
                        <a:rPr lang="en-US" sz="1600" b="1" u="none" strike="noStrike" baseline="0" dirty="0" smtClean="0">
                          <a:effectLst/>
                        </a:rPr>
                        <a:t> Cornell Cooperative Extension (Nassau and Suffolk), Family Residences and Essential Enterprises (FREE) </a:t>
                      </a:r>
                    </a:p>
                    <a:p>
                      <a:pPr algn="ctr" fontAlgn="b"/>
                      <a:r>
                        <a:rPr lang="en-US" sz="1600" u="none" strike="noStrike" dirty="0" smtClean="0">
                          <a:effectLst/>
                        </a:rPr>
                        <a:t>Five-year </a:t>
                      </a:r>
                      <a:r>
                        <a:rPr lang="en-US" sz="1600" u="none" strike="noStrike" dirty="0">
                          <a:effectLst/>
                        </a:rPr>
                        <a:t>(2014-2019)community-based nutrition education and obesity prevention program to reduce major risk factors of obesity, diabetes, and other chronic diseases in high-need school districts and associated communities statewide. SNAP-Ed ESNY utilizes a variety of hands-on education strategies in the community and partnering agencies. Goal; to implement comprehensive multi layered evidence based strategies : improve the likelihood that persons eligible for SNAP will make healthy food choices within a limited budget and choose physically active lifestyles consistent with the current Dietary Guidelines for Americans and the associated USDA Food Guidance System, </a:t>
                      </a:r>
                      <a:r>
                        <a:rPr lang="en-US" sz="1600" u="none" strike="noStrike" dirty="0" smtClean="0">
                          <a:effectLst/>
                        </a:rPr>
                        <a:t>My Plate.  </a:t>
                      </a:r>
                      <a:endParaRPr lang="en-US" sz="1600" b="0" i="0" u="none" strike="noStrike" dirty="0">
                        <a:solidFill>
                          <a:srgbClr val="000000"/>
                        </a:solidFill>
                        <a:effectLst/>
                        <a:latin typeface="Arial"/>
                      </a:endParaRPr>
                    </a:p>
                  </a:txBody>
                  <a:tcPr marL="7115" marR="7115" marT="7115" marB="0" anchor="b"/>
                </a:tc>
              </a:tr>
              <a:tr h="1463120">
                <a:tc>
                  <a:txBody>
                    <a:bodyPr/>
                    <a:lstStyle/>
                    <a:p>
                      <a:pPr algn="ctr" fontAlgn="b"/>
                      <a:r>
                        <a:rPr lang="en-US" sz="1100" u="none" strike="noStrike" dirty="0">
                          <a:effectLst/>
                        </a:rPr>
                        <a:t>Target</a:t>
                      </a:r>
                      <a:endParaRPr lang="en-US" sz="1100" b="1" i="0" u="none" strike="noStrike" dirty="0">
                        <a:solidFill>
                          <a:srgbClr val="000000"/>
                        </a:solidFill>
                        <a:effectLst/>
                        <a:latin typeface="Arial"/>
                      </a:endParaRPr>
                    </a:p>
                  </a:txBody>
                  <a:tcPr marL="7115" marR="7115" marT="7115" marB="0" vert="vert270" anchor="b"/>
                </a:tc>
                <a:tc>
                  <a:txBody>
                    <a:bodyPr/>
                    <a:lstStyle/>
                    <a:p>
                      <a:pPr algn="ctr" fontAlgn="b"/>
                      <a:r>
                        <a:rPr lang="en-US" sz="1600" u="none" strike="noStrike" dirty="0">
                          <a:effectLst/>
                        </a:rPr>
                        <a:t>Targeted communities: Brentwood, Central Islip, Southampton/Shinnecock Indian Nation, Wyandanch and Roosevelt</a:t>
                      </a:r>
                      <a:endParaRPr lang="en-US" sz="1600" b="0" i="0" u="none" strike="noStrike" dirty="0">
                        <a:solidFill>
                          <a:srgbClr val="000000"/>
                        </a:solidFill>
                        <a:effectLst/>
                        <a:latin typeface="Arial"/>
                      </a:endParaRPr>
                    </a:p>
                  </a:txBody>
                  <a:tcPr marL="7115" marR="7115" marT="7115" marB="0" anchor="b"/>
                </a:tc>
                <a:tc>
                  <a:txBody>
                    <a:bodyPr/>
                    <a:lstStyle/>
                    <a:p>
                      <a:pPr algn="ctr" fontAlgn="b"/>
                      <a:r>
                        <a:rPr lang="en-US" sz="1600" u="none" strike="noStrike" dirty="0">
                          <a:effectLst/>
                        </a:rPr>
                        <a:t> Suffolk  and Targeted communities: in Nassau Roosevelt                                                                                       Uniondale, Glen Cove, Hempstead, Freeport, </a:t>
                      </a:r>
                      <a:endParaRPr lang="en-US" sz="1600" b="0" i="0" u="none" strike="noStrike" dirty="0">
                        <a:solidFill>
                          <a:srgbClr val="000000"/>
                        </a:solidFill>
                        <a:effectLst/>
                        <a:latin typeface="Arial"/>
                      </a:endParaRPr>
                    </a:p>
                  </a:txBody>
                  <a:tcPr marL="7115" marR="7115" marT="7115" marB="0" anchor="b"/>
                </a:tc>
              </a:tr>
            </a:tbl>
          </a:graphicData>
        </a:graphic>
      </p:graphicFrame>
    </p:spTree>
    <p:extLst>
      <p:ext uri="{BB962C8B-B14F-4D97-AF65-F5344CB8AC3E}">
        <p14:creationId xmlns:p14="http://schemas.microsoft.com/office/powerpoint/2010/main" val="1513403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Partnership Google Poll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927100"/>
            <a:ext cx="4953000" cy="574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691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Competency/Health Literacy Workgroup</a:t>
            </a:r>
            <a:endParaRPr lang="en-US" dirty="0"/>
          </a:p>
        </p:txBody>
      </p:sp>
      <p:sp>
        <p:nvSpPr>
          <p:cNvPr id="3" name="Content Placeholder 2"/>
          <p:cNvSpPr>
            <a:spLocks noGrp="1"/>
          </p:cNvSpPr>
          <p:nvPr>
            <p:ph idx="1"/>
          </p:nvPr>
        </p:nvSpPr>
        <p:spPr/>
        <p:txBody>
          <a:bodyPr/>
          <a:lstStyle/>
          <a:p>
            <a:r>
              <a:rPr lang="en-US" dirty="0" smtClean="0"/>
              <a:t>Update on CCHL Vendor and Training</a:t>
            </a:r>
            <a:endParaRPr lang="en-US" dirty="0"/>
          </a:p>
        </p:txBody>
      </p:sp>
    </p:spTree>
    <p:extLst>
      <p:ext uri="{BB962C8B-B14F-4D97-AF65-F5344CB8AC3E}">
        <p14:creationId xmlns:p14="http://schemas.microsoft.com/office/powerpoint/2010/main" val="126100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Workgroup</a:t>
            </a:r>
            <a:endParaRPr lang="en-US" dirty="0"/>
          </a:p>
        </p:txBody>
      </p:sp>
      <p:sp>
        <p:nvSpPr>
          <p:cNvPr id="3" name="Content Placeholder 2"/>
          <p:cNvSpPr>
            <a:spLocks noGrp="1"/>
          </p:cNvSpPr>
          <p:nvPr>
            <p:ph idx="1"/>
          </p:nvPr>
        </p:nvSpPr>
        <p:spPr/>
        <p:txBody>
          <a:bodyPr/>
          <a:lstStyle/>
          <a:p>
            <a:r>
              <a:rPr lang="en-US" dirty="0" smtClean="0"/>
              <a:t>Workgroup Goal: Provide opportunities for Mental Health </a:t>
            </a:r>
            <a:r>
              <a:rPr lang="en-US" smtClean="0"/>
              <a:t>and Substance Abuse </a:t>
            </a:r>
            <a:r>
              <a:rPr lang="en-US" dirty="0" smtClean="0"/>
              <a:t>education to health professionals of all disciplines  and members of the Long Island Health Collaborative. </a:t>
            </a:r>
          </a:p>
          <a:p>
            <a:r>
              <a:rPr lang="en-US" dirty="0" smtClean="0"/>
              <a:t>Wednesday August 17, 10:30am</a:t>
            </a:r>
          </a:p>
        </p:txBody>
      </p:sp>
    </p:spTree>
    <p:extLst>
      <p:ext uri="{BB962C8B-B14F-4D97-AF65-F5344CB8AC3E}">
        <p14:creationId xmlns:p14="http://schemas.microsoft.com/office/powerpoint/2010/main" val="2812699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371600"/>
          </a:xfrm>
        </p:spPr>
        <p:txBody>
          <a:bodyPr/>
          <a:lstStyle/>
          <a:p>
            <a:r>
              <a:rPr lang="en-US" dirty="0" smtClean="0"/>
              <a:t>Behavioral Health</a:t>
            </a:r>
            <a:br>
              <a:rPr lang="en-US" dirty="0" smtClean="0"/>
            </a:br>
            <a:r>
              <a:rPr lang="en-US" sz="2800" dirty="0" smtClean="0"/>
              <a:t>Part I-Mental Health</a:t>
            </a:r>
            <a:br>
              <a:rPr lang="en-US" sz="2800" dirty="0" smtClean="0"/>
            </a:br>
            <a:r>
              <a:rPr lang="en-US" sz="2800" dirty="0" smtClean="0"/>
              <a:t>Part II- Substance Abuse (September Meeting)</a:t>
            </a:r>
            <a:endParaRPr lang="en-US" sz="2800" dirty="0"/>
          </a:p>
        </p:txBody>
      </p:sp>
    </p:spTree>
    <p:extLst>
      <p:ext uri="{BB962C8B-B14F-4D97-AF65-F5344CB8AC3E}">
        <p14:creationId xmlns:p14="http://schemas.microsoft.com/office/powerpoint/2010/main" val="598670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normAutofit/>
          </a:bodyPr>
          <a:lstStyle/>
          <a:p>
            <a:r>
              <a:rPr lang="en-US" sz="4400" dirty="0" smtClean="0"/>
              <a:t>Quick Facts about Mental Health</a:t>
            </a:r>
            <a:endParaRPr lang="en-US" sz="4400" dirty="0"/>
          </a:p>
        </p:txBody>
      </p:sp>
      <p:sp>
        <p:nvSpPr>
          <p:cNvPr id="3" name="Content Placeholder 2"/>
          <p:cNvSpPr>
            <a:spLocks noGrp="1"/>
          </p:cNvSpPr>
          <p:nvPr>
            <p:ph idx="1"/>
          </p:nvPr>
        </p:nvSpPr>
        <p:spPr/>
        <p:txBody>
          <a:bodyPr>
            <a:normAutofit/>
          </a:bodyPr>
          <a:lstStyle/>
          <a:p>
            <a:r>
              <a:rPr lang="en-US" sz="2400" dirty="0" smtClean="0"/>
              <a:t>In 2012 Long Island had</a:t>
            </a:r>
          </a:p>
          <a:p>
            <a:pPr lvl="1"/>
            <a:r>
              <a:rPr lang="en-US" sz="2000" dirty="0" smtClean="0"/>
              <a:t>389,268 adults with “Any Mental Illness”</a:t>
            </a:r>
          </a:p>
          <a:p>
            <a:pPr lvl="1"/>
            <a:r>
              <a:rPr lang="en-US" sz="2000" dirty="0" smtClean="0"/>
              <a:t>150,732 adults with “At Least One Major Depressive Episode”</a:t>
            </a:r>
          </a:p>
          <a:p>
            <a:pPr lvl="1"/>
            <a:r>
              <a:rPr lang="en-US" sz="2000" dirty="0" smtClean="0"/>
              <a:t>68,329 adults with “Serious Mental Illness”</a:t>
            </a:r>
          </a:p>
          <a:p>
            <a:pPr lvl="1"/>
            <a:r>
              <a:rPr lang="en-US" sz="2000" dirty="0" smtClean="0"/>
              <a:t>77,248 adults with “Serious Thought of Suicide”</a:t>
            </a:r>
          </a:p>
          <a:p>
            <a:pPr marL="457200" lvl="1" indent="0">
              <a:buNone/>
            </a:pPr>
            <a:endParaRPr lang="en-US" sz="2000" dirty="0" smtClean="0"/>
          </a:p>
          <a:p>
            <a:r>
              <a:rPr lang="en-US" sz="2400" dirty="0" smtClean="0"/>
              <a:t>In 2013 Long Island had</a:t>
            </a:r>
          </a:p>
          <a:p>
            <a:pPr lvl="1"/>
            <a:r>
              <a:rPr lang="en-US" sz="2000" dirty="0" smtClean="0"/>
              <a:t>391,409 adults with “Any Mental Illness” </a:t>
            </a:r>
            <a:r>
              <a:rPr lang="en-US" sz="2000" i="1" dirty="0" smtClean="0"/>
              <a:t>(+.55%)</a:t>
            </a:r>
          </a:p>
          <a:p>
            <a:pPr lvl="1"/>
            <a:r>
              <a:rPr lang="en-US" sz="2000" dirty="0" smtClean="0"/>
              <a:t>151,545 adults with “At Least One Major Depressive Episode” </a:t>
            </a:r>
            <a:r>
              <a:rPr lang="en-US" sz="2000" i="1" dirty="0" smtClean="0"/>
              <a:t>(+.54%)</a:t>
            </a:r>
          </a:p>
          <a:p>
            <a:pPr lvl="1"/>
            <a:r>
              <a:rPr lang="en-US" sz="2000" dirty="0" smtClean="0"/>
              <a:t>68,703 adults with “Serious Mental Illness” </a:t>
            </a:r>
            <a:r>
              <a:rPr lang="en-US" sz="2000" i="1" dirty="0" smtClean="0"/>
              <a:t>(+.55%)</a:t>
            </a:r>
          </a:p>
          <a:p>
            <a:pPr lvl="1"/>
            <a:r>
              <a:rPr lang="en-US" sz="2000" dirty="0" smtClean="0"/>
              <a:t>77,749 adults with “Serious Thought of Suicide” </a:t>
            </a:r>
            <a:r>
              <a:rPr lang="en-US" sz="2000" i="1" dirty="0" smtClean="0"/>
              <a:t>(+.65%)</a:t>
            </a:r>
          </a:p>
        </p:txBody>
      </p:sp>
      <p:sp>
        <p:nvSpPr>
          <p:cNvPr id="5" name="TextBox 4"/>
          <p:cNvSpPr txBox="1"/>
          <p:nvPr/>
        </p:nvSpPr>
        <p:spPr>
          <a:xfrm>
            <a:off x="335103" y="6215390"/>
            <a:ext cx="8473795" cy="261610"/>
          </a:xfrm>
          <a:prstGeom prst="rect">
            <a:avLst/>
          </a:prstGeom>
          <a:noFill/>
        </p:spPr>
        <p:txBody>
          <a:bodyPr wrap="none" rtlCol="0">
            <a:spAutoFit/>
          </a:bodyPr>
          <a:lstStyle/>
          <a:p>
            <a:r>
              <a:rPr lang="en-US" sz="1100" dirty="0" smtClean="0"/>
              <a:t>*Source: Conference of Local Mental Hygiene Directors Behavioral Health Information Portal— National Survey on Drug Use and Health (NSDUH)</a:t>
            </a:r>
            <a:endParaRPr lang="en-US" sz="1100" dirty="0"/>
          </a:p>
        </p:txBody>
      </p:sp>
    </p:spTree>
    <p:extLst>
      <p:ext uri="{BB962C8B-B14F-4D97-AF65-F5344CB8AC3E}">
        <p14:creationId xmlns:p14="http://schemas.microsoft.com/office/powerpoint/2010/main" val="429657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nSpc>
                <a:spcPct val="100000"/>
              </a:lnSpc>
            </a:pPr>
            <a:r>
              <a:rPr lang="en-US" sz="2400" dirty="0" smtClean="0"/>
              <a:t>The Effect of Mental Health on the Population – National Survey on Drug Use and Health – Estimated Prevalence of the 18+ Population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8682693"/>
              </p:ext>
            </p:extLst>
          </p:nvPr>
        </p:nvGraphicFramePr>
        <p:xfrm>
          <a:off x="777240" y="1600200"/>
          <a:ext cx="7589521" cy="2123440"/>
        </p:xfrm>
        <a:graphic>
          <a:graphicData uri="http://schemas.openxmlformats.org/drawingml/2006/table">
            <a:tbl>
              <a:tblPr firstRow="1" bandRow="1">
                <a:tableStyleId>{5C22544A-7EE6-4342-B048-85BDC9FD1C3A}</a:tableStyleId>
              </a:tblPr>
              <a:tblGrid>
                <a:gridCol w="2824457"/>
                <a:gridCol w="916359"/>
                <a:gridCol w="897020"/>
                <a:gridCol w="1302813"/>
                <a:gridCol w="1648872"/>
              </a:tblGrid>
              <a:tr h="370840">
                <a:tc>
                  <a:txBody>
                    <a:bodyPr/>
                    <a:lstStyle/>
                    <a:p>
                      <a:r>
                        <a:rPr lang="en-US" dirty="0" smtClean="0"/>
                        <a:t>2012</a:t>
                      </a:r>
                      <a:endParaRPr lang="en-US" dirty="0"/>
                    </a:p>
                  </a:txBody>
                  <a:tcPr/>
                </a:tc>
                <a:tc>
                  <a:txBody>
                    <a:bodyPr/>
                    <a:lstStyle/>
                    <a:p>
                      <a:r>
                        <a:rPr lang="en-US" dirty="0" smtClean="0"/>
                        <a:t>Nassau</a:t>
                      </a:r>
                      <a:endParaRPr lang="en-US" dirty="0"/>
                    </a:p>
                  </a:txBody>
                  <a:tcPr/>
                </a:tc>
                <a:tc>
                  <a:txBody>
                    <a:bodyPr/>
                    <a:lstStyle/>
                    <a:p>
                      <a:r>
                        <a:rPr lang="en-US" dirty="0" smtClean="0"/>
                        <a:t>Suffolk</a:t>
                      </a:r>
                      <a:endParaRPr lang="en-US" dirty="0"/>
                    </a:p>
                  </a:txBody>
                  <a:tcPr/>
                </a:tc>
                <a:tc>
                  <a:txBody>
                    <a:bodyPr/>
                    <a:lstStyle/>
                    <a:p>
                      <a:r>
                        <a:rPr lang="en-US" dirty="0" smtClean="0"/>
                        <a:t>Long Island</a:t>
                      </a:r>
                      <a:endParaRPr lang="en-US" dirty="0"/>
                    </a:p>
                  </a:txBody>
                  <a:tcPr/>
                </a:tc>
                <a:tc>
                  <a:txBody>
                    <a:bodyPr/>
                    <a:lstStyle/>
                    <a:p>
                      <a:r>
                        <a:rPr lang="en-US" dirty="0" smtClean="0"/>
                        <a:t>New York State</a:t>
                      </a:r>
                      <a:endParaRPr lang="en-US" dirty="0"/>
                    </a:p>
                  </a:txBody>
                  <a:tcPr/>
                </a:tc>
              </a:tr>
              <a:tr h="370840">
                <a:tc>
                  <a:txBody>
                    <a:bodyPr/>
                    <a:lstStyle/>
                    <a:p>
                      <a:r>
                        <a:rPr lang="en-US" dirty="0" smtClean="0"/>
                        <a:t>Any Mental Illness</a:t>
                      </a:r>
                    </a:p>
                  </a:txBody>
                  <a:tcPr/>
                </a:tc>
                <a:tc>
                  <a:txBody>
                    <a:bodyPr/>
                    <a:lstStyle/>
                    <a:p>
                      <a:r>
                        <a:rPr lang="en-US" dirty="0" smtClean="0"/>
                        <a:t>17.7%</a:t>
                      </a:r>
                      <a:endParaRPr lang="en-US" dirty="0"/>
                    </a:p>
                  </a:txBody>
                  <a:tcPr/>
                </a:tc>
                <a:tc>
                  <a:txBody>
                    <a:bodyPr/>
                    <a:lstStyle/>
                    <a:p>
                      <a:r>
                        <a:rPr lang="en-US" dirty="0" smtClean="0"/>
                        <a:t>17.7%</a:t>
                      </a:r>
                      <a:endParaRPr lang="en-US" dirty="0"/>
                    </a:p>
                  </a:txBody>
                  <a:tcPr/>
                </a:tc>
                <a:tc>
                  <a:txBody>
                    <a:bodyPr/>
                    <a:lstStyle/>
                    <a:p>
                      <a:r>
                        <a:rPr lang="en-US" dirty="0" smtClean="0"/>
                        <a:t>18%</a:t>
                      </a:r>
                      <a:endParaRPr lang="en-US" dirty="0"/>
                    </a:p>
                  </a:txBody>
                  <a:tcPr/>
                </a:tc>
                <a:tc>
                  <a:txBody>
                    <a:bodyPr/>
                    <a:lstStyle/>
                    <a:p>
                      <a:r>
                        <a:rPr lang="en-US" dirty="0" smtClean="0"/>
                        <a:t>19%</a:t>
                      </a:r>
                      <a:endParaRPr lang="en-US" dirty="0"/>
                    </a:p>
                  </a:txBody>
                  <a:tcPr/>
                </a:tc>
              </a:tr>
              <a:tr h="370840">
                <a:tc>
                  <a:txBody>
                    <a:bodyPr/>
                    <a:lstStyle/>
                    <a:p>
                      <a:r>
                        <a:rPr lang="en-US" b="0" dirty="0" smtClean="0"/>
                        <a:t>At Least One Major Depressive Episode</a:t>
                      </a:r>
                      <a:endParaRPr lang="en-US" b="0"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r>
              <a:tr h="370840">
                <a:tc>
                  <a:txBody>
                    <a:bodyPr/>
                    <a:lstStyle/>
                    <a:p>
                      <a:pPr algn="l"/>
                      <a:r>
                        <a:rPr lang="en-US" dirty="0" smtClean="0"/>
                        <a:t>Serious Mental Illness</a:t>
                      </a:r>
                      <a:endParaRPr lang="en-US" dirty="0"/>
                    </a:p>
                  </a:txBody>
                  <a:tcPr/>
                </a:tc>
                <a:tc>
                  <a:txBody>
                    <a:bodyPr/>
                    <a:lstStyle/>
                    <a:p>
                      <a:r>
                        <a:rPr lang="en-US" dirty="0" smtClean="0"/>
                        <a:t>3.1%</a:t>
                      </a:r>
                      <a:endParaRPr lang="en-US" dirty="0"/>
                    </a:p>
                  </a:txBody>
                  <a:tcPr/>
                </a:tc>
                <a:tc>
                  <a:txBody>
                    <a:bodyPr/>
                    <a:lstStyle/>
                    <a:p>
                      <a:r>
                        <a:rPr lang="en-US" dirty="0" smtClean="0"/>
                        <a:t>3.1%</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Serious Thoughts</a:t>
                      </a:r>
                      <a:r>
                        <a:rPr lang="en-US" baseline="0" dirty="0" smtClean="0"/>
                        <a:t> of Suicide</a:t>
                      </a:r>
                      <a:endParaRPr lang="en-US" dirty="0"/>
                    </a:p>
                  </a:txBody>
                  <a:tcPr/>
                </a:tc>
                <a:tc>
                  <a:txBody>
                    <a:bodyPr/>
                    <a:lstStyle/>
                    <a:p>
                      <a:r>
                        <a:rPr lang="en-US" dirty="0" smtClean="0"/>
                        <a:t>3.5%</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75488308"/>
              </p:ext>
            </p:extLst>
          </p:nvPr>
        </p:nvGraphicFramePr>
        <p:xfrm>
          <a:off x="777240" y="3962400"/>
          <a:ext cx="7589520" cy="2123440"/>
        </p:xfrm>
        <a:graphic>
          <a:graphicData uri="http://schemas.openxmlformats.org/drawingml/2006/table">
            <a:tbl>
              <a:tblPr firstRow="1" bandRow="1">
                <a:tableStyleId>{5C22544A-7EE6-4342-B048-85BDC9FD1C3A}</a:tableStyleId>
              </a:tblPr>
              <a:tblGrid>
                <a:gridCol w="2814078"/>
                <a:gridCol w="912992"/>
                <a:gridCol w="893724"/>
                <a:gridCol w="1298025"/>
                <a:gridCol w="1670701"/>
              </a:tblGrid>
              <a:tr h="370840">
                <a:tc>
                  <a:txBody>
                    <a:bodyPr/>
                    <a:lstStyle/>
                    <a:p>
                      <a:r>
                        <a:rPr lang="en-US" dirty="0" smtClean="0"/>
                        <a:t>2013</a:t>
                      </a:r>
                      <a:endParaRPr lang="en-US" dirty="0"/>
                    </a:p>
                  </a:txBody>
                  <a:tcPr/>
                </a:tc>
                <a:tc>
                  <a:txBody>
                    <a:bodyPr/>
                    <a:lstStyle/>
                    <a:p>
                      <a:r>
                        <a:rPr lang="en-US" dirty="0" smtClean="0"/>
                        <a:t>Nassau</a:t>
                      </a:r>
                      <a:endParaRPr lang="en-US" dirty="0"/>
                    </a:p>
                  </a:txBody>
                  <a:tcPr/>
                </a:tc>
                <a:tc>
                  <a:txBody>
                    <a:bodyPr/>
                    <a:lstStyle/>
                    <a:p>
                      <a:r>
                        <a:rPr lang="en-US" dirty="0" smtClean="0"/>
                        <a:t>Suffolk</a:t>
                      </a:r>
                      <a:endParaRPr lang="en-US" dirty="0"/>
                    </a:p>
                  </a:txBody>
                  <a:tcPr/>
                </a:tc>
                <a:tc>
                  <a:txBody>
                    <a:bodyPr/>
                    <a:lstStyle/>
                    <a:p>
                      <a:r>
                        <a:rPr lang="en-US" dirty="0" smtClean="0"/>
                        <a:t>Long Island</a:t>
                      </a:r>
                      <a:endParaRPr lang="en-US" dirty="0"/>
                    </a:p>
                  </a:txBody>
                  <a:tcPr/>
                </a:tc>
                <a:tc>
                  <a:txBody>
                    <a:bodyPr/>
                    <a:lstStyle/>
                    <a:p>
                      <a:r>
                        <a:rPr lang="en-US" dirty="0" smtClean="0"/>
                        <a:t>New York State</a:t>
                      </a:r>
                      <a:endParaRPr lang="en-US" dirty="0"/>
                    </a:p>
                  </a:txBody>
                  <a:tcPr/>
                </a:tc>
              </a:tr>
              <a:tr h="370840">
                <a:tc>
                  <a:txBody>
                    <a:bodyPr/>
                    <a:lstStyle/>
                    <a:p>
                      <a:r>
                        <a:rPr lang="en-US" dirty="0" smtClean="0"/>
                        <a:t>Any Mental Illness</a:t>
                      </a:r>
                      <a:endParaRPr lang="en-US" dirty="0"/>
                    </a:p>
                  </a:txBody>
                  <a:tcPr/>
                </a:tc>
                <a:tc>
                  <a:txBody>
                    <a:bodyPr/>
                    <a:lstStyle/>
                    <a:p>
                      <a:r>
                        <a:rPr lang="en-US" dirty="0" smtClean="0"/>
                        <a:t>17.7%</a:t>
                      </a:r>
                      <a:endParaRPr lang="en-US" dirty="0"/>
                    </a:p>
                  </a:txBody>
                  <a:tcPr/>
                </a:tc>
                <a:tc>
                  <a:txBody>
                    <a:bodyPr/>
                    <a:lstStyle/>
                    <a:p>
                      <a:r>
                        <a:rPr lang="en-US" dirty="0" smtClean="0"/>
                        <a:t>17.7%</a:t>
                      </a:r>
                      <a:endParaRPr lang="en-US" dirty="0"/>
                    </a:p>
                  </a:txBody>
                  <a:tcPr/>
                </a:tc>
                <a:tc>
                  <a:txBody>
                    <a:bodyPr/>
                    <a:lstStyle/>
                    <a:p>
                      <a:r>
                        <a:rPr lang="en-US" dirty="0" smtClean="0"/>
                        <a:t>18%</a:t>
                      </a:r>
                      <a:endParaRPr lang="en-US" dirty="0"/>
                    </a:p>
                  </a:txBody>
                  <a:tcPr/>
                </a:tc>
                <a:tc>
                  <a:txBody>
                    <a:bodyPr/>
                    <a:lstStyle/>
                    <a:p>
                      <a:r>
                        <a:rPr lang="en-US" dirty="0" smtClean="0"/>
                        <a:t>19%</a:t>
                      </a:r>
                      <a:endParaRPr lang="en-US" dirty="0"/>
                    </a:p>
                  </a:txBody>
                  <a:tcPr/>
                </a:tc>
              </a:tr>
              <a:tr h="370840">
                <a:tc>
                  <a:txBody>
                    <a:bodyPr/>
                    <a:lstStyle/>
                    <a:p>
                      <a:r>
                        <a:rPr lang="en-US" b="0" dirty="0" smtClean="0"/>
                        <a:t>At Least</a:t>
                      </a:r>
                      <a:r>
                        <a:rPr lang="en-US" b="0" baseline="0" dirty="0" smtClean="0"/>
                        <a:t> One major Depressive Episode</a:t>
                      </a:r>
                      <a:endParaRPr lang="en-US" b="0"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r>
              <a:tr h="370840">
                <a:tc>
                  <a:txBody>
                    <a:bodyPr/>
                    <a:lstStyle/>
                    <a:p>
                      <a:r>
                        <a:rPr lang="en-US" dirty="0" smtClean="0"/>
                        <a:t>Serious Mental Illness</a:t>
                      </a:r>
                      <a:endParaRPr lang="en-US" dirty="0"/>
                    </a:p>
                  </a:txBody>
                  <a:tcPr/>
                </a:tc>
                <a:tc>
                  <a:txBody>
                    <a:bodyPr/>
                    <a:lstStyle/>
                    <a:p>
                      <a:r>
                        <a:rPr lang="en-US" dirty="0" smtClean="0"/>
                        <a:t>3.1%</a:t>
                      </a:r>
                      <a:endParaRPr lang="en-US" dirty="0"/>
                    </a:p>
                  </a:txBody>
                  <a:tcPr/>
                </a:tc>
                <a:tc>
                  <a:txBody>
                    <a:bodyPr/>
                    <a:lstStyle/>
                    <a:p>
                      <a:r>
                        <a:rPr lang="en-US" dirty="0" smtClean="0"/>
                        <a:t>3.1%</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Serious Thoughts of Suicide</a:t>
                      </a:r>
                      <a:endParaRPr lang="en-US" dirty="0"/>
                    </a:p>
                  </a:txBody>
                  <a:tcPr/>
                </a:tc>
                <a:tc>
                  <a:txBody>
                    <a:bodyPr/>
                    <a:lstStyle/>
                    <a:p>
                      <a:r>
                        <a:rPr lang="en-US" dirty="0" smtClean="0"/>
                        <a:t>3.5%</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r>
            </a:tbl>
          </a:graphicData>
        </a:graphic>
      </p:graphicFrame>
      <p:sp>
        <p:nvSpPr>
          <p:cNvPr id="6" name="TextBox 5"/>
          <p:cNvSpPr txBox="1"/>
          <p:nvPr/>
        </p:nvSpPr>
        <p:spPr>
          <a:xfrm>
            <a:off x="335103" y="6215390"/>
            <a:ext cx="8473795" cy="261610"/>
          </a:xfrm>
          <a:prstGeom prst="rect">
            <a:avLst/>
          </a:prstGeom>
          <a:noFill/>
        </p:spPr>
        <p:txBody>
          <a:bodyPr wrap="none" rtlCol="0">
            <a:spAutoFit/>
          </a:bodyPr>
          <a:lstStyle/>
          <a:p>
            <a:r>
              <a:rPr lang="en-US" sz="1100" dirty="0" smtClean="0"/>
              <a:t>*Source: Conference of Local Mental Hygiene Directors Behavioral Health Information Portal— National Survey on Drug Use and Health (NSDUH)</a:t>
            </a:r>
            <a:endParaRPr lang="en-US" sz="1100" dirty="0"/>
          </a:p>
        </p:txBody>
      </p:sp>
    </p:spTree>
    <p:extLst>
      <p:ext uri="{BB962C8B-B14F-4D97-AF65-F5344CB8AC3E}">
        <p14:creationId xmlns:p14="http://schemas.microsoft.com/office/powerpoint/2010/main" val="36002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PHIP Updates</a:t>
            </a:r>
            <a:endParaRPr lang="en-US" dirty="0"/>
          </a:p>
        </p:txBody>
      </p:sp>
      <p:sp>
        <p:nvSpPr>
          <p:cNvPr id="3" name="Content Placeholder 2"/>
          <p:cNvSpPr>
            <a:spLocks noGrp="1"/>
          </p:cNvSpPr>
          <p:nvPr>
            <p:ph idx="1"/>
          </p:nvPr>
        </p:nvSpPr>
        <p:spPr/>
        <p:txBody>
          <a:bodyPr>
            <a:normAutofit/>
          </a:bodyPr>
          <a:lstStyle/>
          <a:p>
            <a:r>
              <a:rPr lang="en-US" dirty="0" smtClean="0"/>
              <a:t>Long Island Association-Dr. Howard Zucker</a:t>
            </a:r>
          </a:p>
          <a:p>
            <a:r>
              <a:rPr lang="en-US" dirty="0" smtClean="0"/>
              <a:t>PHIP 3</a:t>
            </a:r>
            <a:r>
              <a:rPr lang="en-US" baseline="30000" dirty="0" smtClean="0"/>
              <a:t>rd</a:t>
            </a:r>
            <a:r>
              <a:rPr lang="en-US" dirty="0" smtClean="0"/>
              <a:t> Year Work Plan</a:t>
            </a:r>
          </a:p>
          <a:p>
            <a:pPr lvl="0"/>
            <a:r>
              <a:rPr lang="en-US" dirty="0" smtClean="0"/>
              <a:t>NSHC </a:t>
            </a:r>
            <a:r>
              <a:rPr lang="en-US" dirty="0"/>
              <a:t>Annual Meeting: AHA Presentation on </a:t>
            </a:r>
            <a:r>
              <a:rPr lang="en-US" dirty="0" smtClean="0"/>
              <a:t>Diversity</a:t>
            </a:r>
          </a:p>
          <a:p>
            <a:r>
              <a:rPr lang="en-US" dirty="0"/>
              <a:t>Event Recap: Sunset Stroll at Jones Beach, July 2016</a:t>
            </a:r>
          </a:p>
          <a:p>
            <a:pPr lvl="0"/>
            <a:endParaRPr lang="en-US" dirty="0"/>
          </a:p>
        </p:txBody>
      </p:sp>
    </p:spTree>
    <p:extLst>
      <p:ext uri="{BB962C8B-B14F-4D97-AF65-F5344CB8AC3E}">
        <p14:creationId xmlns:p14="http://schemas.microsoft.com/office/powerpoint/2010/main" val="1106829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sz="4800" dirty="0" smtClean="0"/>
              <a:t>ICD 9 Codes Used</a:t>
            </a:r>
            <a:endParaRPr lang="en-US" sz="4800" dirty="0"/>
          </a:p>
        </p:txBody>
      </p:sp>
      <p:sp>
        <p:nvSpPr>
          <p:cNvPr id="3" name="Content Placeholder 2"/>
          <p:cNvSpPr>
            <a:spLocks noGrp="1"/>
          </p:cNvSpPr>
          <p:nvPr>
            <p:ph idx="1"/>
          </p:nvPr>
        </p:nvSpPr>
        <p:spPr/>
        <p:txBody>
          <a:bodyPr>
            <a:noAutofit/>
          </a:bodyPr>
          <a:lstStyle/>
          <a:p>
            <a:pPr marL="0" indent="0">
              <a:buNone/>
            </a:pPr>
            <a:r>
              <a:rPr lang="en-US" sz="2000" b="1" dirty="0"/>
              <a:t>Mental Diseases and Disorders-primary diagnosis (ICD 9</a:t>
            </a:r>
            <a:r>
              <a:rPr lang="en-US" sz="2000" b="1" dirty="0" smtClean="0"/>
              <a:t>):</a:t>
            </a:r>
          </a:p>
          <a:p>
            <a:pPr marL="0" indent="0">
              <a:buNone/>
            </a:pPr>
            <a:r>
              <a:rPr lang="en-US" sz="1600" dirty="0" smtClean="0"/>
              <a:t>Psychosis </a:t>
            </a:r>
            <a:r>
              <a:rPr lang="en-US" sz="1600" dirty="0"/>
              <a:t>(290-299) </a:t>
            </a:r>
            <a:endParaRPr lang="en-US" sz="1600" dirty="0" smtClean="0"/>
          </a:p>
          <a:p>
            <a:pPr marL="0" indent="0">
              <a:buNone/>
            </a:pPr>
            <a:r>
              <a:rPr lang="en-US" sz="1600" dirty="0" smtClean="0"/>
              <a:t>Neurotic </a:t>
            </a:r>
            <a:r>
              <a:rPr lang="en-US" sz="1600" dirty="0"/>
              <a:t>disorders, personality disorders, and other nonpsychotic mental disorders (300-316</a:t>
            </a:r>
            <a:r>
              <a:rPr lang="en-US" sz="1600" dirty="0" smtClean="0"/>
              <a:t>)</a:t>
            </a:r>
          </a:p>
          <a:p>
            <a:pPr marL="0" indent="0">
              <a:buNone/>
            </a:pPr>
            <a:r>
              <a:rPr lang="en-US" sz="1600" dirty="0" smtClean="0"/>
              <a:t>Mental </a:t>
            </a:r>
            <a:r>
              <a:rPr lang="en-US" sz="1600" dirty="0"/>
              <a:t>retardation (317-319</a:t>
            </a:r>
            <a:r>
              <a:rPr lang="en-US" sz="1600" dirty="0" smtClean="0"/>
              <a:t>)</a:t>
            </a:r>
          </a:p>
          <a:p>
            <a:pPr marL="0" indent="0">
              <a:buNone/>
            </a:pPr>
            <a:endParaRPr lang="en-US" sz="1600" dirty="0" smtClean="0"/>
          </a:p>
          <a:p>
            <a:pPr marL="0" indent="0">
              <a:buNone/>
            </a:pPr>
            <a:r>
              <a:rPr lang="en-US" sz="1600" dirty="0" smtClean="0"/>
              <a:t>Excluding</a:t>
            </a:r>
            <a:r>
              <a:rPr lang="en-US" sz="1600" dirty="0"/>
              <a:t>: </a:t>
            </a:r>
            <a:endParaRPr lang="en-US" sz="1600" dirty="0" smtClean="0"/>
          </a:p>
          <a:p>
            <a:pPr marL="0" indent="0">
              <a:buNone/>
            </a:pPr>
            <a:r>
              <a:rPr lang="en-US" sz="1600" dirty="0" smtClean="0"/>
              <a:t>291.0-291.9 </a:t>
            </a:r>
            <a:r>
              <a:rPr lang="en-US" sz="1600" dirty="0"/>
              <a:t>- Alcohol induced mental disorders; </a:t>
            </a:r>
            <a:endParaRPr lang="en-US" sz="1600" dirty="0" smtClean="0"/>
          </a:p>
          <a:p>
            <a:pPr marL="0" indent="0">
              <a:buNone/>
            </a:pPr>
            <a:r>
              <a:rPr lang="en-US" sz="1600" dirty="0" smtClean="0"/>
              <a:t>292.0-292.9 </a:t>
            </a:r>
            <a:r>
              <a:rPr lang="en-US" sz="1600" dirty="0"/>
              <a:t>- Drug induced mental disorders; </a:t>
            </a:r>
            <a:endParaRPr lang="en-US" sz="1600" dirty="0" smtClean="0"/>
          </a:p>
          <a:p>
            <a:pPr marL="0" indent="0">
              <a:buNone/>
            </a:pPr>
            <a:r>
              <a:rPr lang="en-US" sz="1600" dirty="0" smtClean="0"/>
              <a:t>303.0-303.9 </a:t>
            </a:r>
            <a:r>
              <a:rPr lang="en-US" sz="1600" dirty="0"/>
              <a:t>- Alcohol dependence syndrome; </a:t>
            </a:r>
            <a:endParaRPr lang="en-US" sz="1600" dirty="0" smtClean="0"/>
          </a:p>
          <a:p>
            <a:pPr marL="0" indent="0">
              <a:buNone/>
            </a:pPr>
            <a:r>
              <a:rPr lang="en-US" sz="1600" dirty="0" smtClean="0"/>
              <a:t>304.0-304.9 </a:t>
            </a:r>
            <a:r>
              <a:rPr lang="en-US" sz="1600" dirty="0"/>
              <a:t>- Drug dependence syndrome. </a:t>
            </a:r>
            <a:endParaRPr lang="en-US" sz="1600" dirty="0" smtClean="0"/>
          </a:p>
          <a:p>
            <a:pPr marL="0" indent="0">
              <a:buNone/>
            </a:pPr>
            <a:endParaRPr lang="en-US" sz="1600" dirty="0"/>
          </a:p>
          <a:p>
            <a:pPr marL="0" indent="0">
              <a:buNone/>
            </a:pPr>
            <a:r>
              <a:rPr lang="en-US" sz="2000" b="1" dirty="0" smtClean="0"/>
              <a:t>Self Inflicted Injury E-Code (ICD 9):</a:t>
            </a:r>
          </a:p>
          <a:p>
            <a:pPr marL="0" indent="0">
              <a:buNone/>
            </a:pPr>
            <a:r>
              <a:rPr lang="en-US" sz="1600" dirty="0" smtClean="0"/>
              <a:t>Suicide and Self-Inflicted Injury (E950-E959)</a:t>
            </a:r>
            <a:endParaRPr lang="en-US" sz="1600" dirty="0"/>
          </a:p>
        </p:txBody>
      </p:sp>
    </p:spTree>
    <p:extLst>
      <p:ext uri="{BB962C8B-B14F-4D97-AF65-F5344CB8AC3E}">
        <p14:creationId xmlns:p14="http://schemas.microsoft.com/office/powerpoint/2010/main" val="3340920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0129401"/>
              </p:ext>
            </p:extLst>
          </p:nvPr>
        </p:nvGraphicFramePr>
        <p:xfrm>
          <a:off x="393146" y="1105545"/>
          <a:ext cx="8357708" cy="4646911"/>
        </p:xfrm>
        <a:graphic>
          <a:graphicData uri="http://schemas.openxmlformats.org/drawingml/2006/table">
            <a:tbl>
              <a:tblPr firstRow="1" bandRow="1">
                <a:tableStyleId>{5C22544A-7EE6-4342-B048-85BDC9FD1C3A}</a:tableStyleId>
              </a:tblPr>
              <a:tblGrid>
                <a:gridCol w="2964130"/>
                <a:gridCol w="870667"/>
                <a:gridCol w="870667"/>
                <a:gridCol w="1131017"/>
                <a:gridCol w="870667"/>
                <a:gridCol w="958868"/>
                <a:gridCol w="691692"/>
              </a:tblGrid>
              <a:tr h="564268">
                <a:tc>
                  <a:txBody>
                    <a:bodyPr/>
                    <a:lstStyle/>
                    <a:p>
                      <a:endParaRPr lang="en-US" sz="1500" dirty="0"/>
                    </a:p>
                  </a:txBody>
                  <a:tcPr marL="99577" marR="99577" marT="49788" marB="49788"/>
                </a:tc>
                <a:tc>
                  <a:txBody>
                    <a:bodyPr/>
                    <a:lstStyle/>
                    <a:p>
                      <a:r>
                        <a:rPr lang="en-US" sz="1500" dirty="0" smtClean="0"/>
                        <a:t>Nassau</a:t>
                      </a:r>
                      <a:endParaRPr lang="en-US" sz="1500" dirty="0"/>
                    </a:p>
                  </a:txBody>
                  <a:tcPr marL="99577" marR="99577" marT="49788" marB="49788"/>
                </a:tc>
                <a:tc>
                  <a:txBody>
                    <a:bodyPr/>
                    <a:lstStyle/>
                    <a:p>
                      <a:r>
                        <a:rPr lang="en-US" sz="1500" dirty="0" smtClean="0"/>
                        <a:t>Suffolk</a:t>
                      </a:r>
                      <a:endParaRPr lang="en-US" sz="1500" dirty="0"/>
                    </a:p>
                  </a:txBody>
                  <a:tcPr marL="99577" marR="99577" marT="49788" marB="49788"/>
                </a:tc>
                <a:tc>
                  <a:txBody>
                    <a:bodyPr/>
                    <a:lstStyle/>
                    <a:p>
                      <a:r>
                        <a:rPr lang="en-US" sz="1500" dirty="0" smtClean="0"/>
                        <a:t>Long Island</a:t>
                      </a:r>
                      <a:endParaRPr lang="en-US" sz="1500" dirty="0"/>
                    </a:p>
                  </a:txBody>
                  <a:tcPr marL="99577" marR="99577" marT="49788" marB="49788"/>
                </a:tc>
                <a:tc>
                  <a:txBody>
                    <a:bodyPr/>
                    <a:lstStyle/>
                    <a:p>
                      <a:r>
                        <a:rPr lang="en-US" sz="1500" dirty="0" smtClean="0"/>
                        <a:t>NYS</a:t>
                      </a:r>
                      <a:endParaRPr lang="en-US" sz="1500" dirty="0"/>
                    </a:p>
                  </a:txBody>
                  <a:tcPr marL="99577" marR="99577" marT="49788" marB="49788"/>
                </a:tc>
                <a:tc>
                  <a:txBody>
                    <a:bodyPr/>
                    <a:lstStyle/>
                    <a:p>
                      <a:r>
                        <a:rPr lang="en-US" sz="1500" dirty="0" smtClean="0"/>
                        <a:t>NYSxNYC</a:t>
                      </a:r>
                      <a:endParaRPr lang="en-US" sz="1500" dirty="0"/>
                    </a:p>
                  </a:txBody>
                  <a:tcPr marL="99577" marR="99577" marT="49788" marB="49788"/>
                </a:tc>
                <a:tc>
                  <a:txBody>
                    <a:bodyPr/>
                    <a:lstStyle/>
                    <a:p>
                      <a:r>
                        <a:rPr lang="en-US" sz="1500" dirty="0" smtClean="0"/>
                        <a:t>Target</a:t>
                      </a:r>
                      <a:endParaRPr lang="en-US" sz="1500" dirty="0"/>
                    </a:p>
                  </a:txBody>
                  <a:tcPr marL="99577" marR="99577" marT="49788" marB="49788"/>
                </a:tc>
              </a:tr>
              <a:tr h="796613">
                <a:tc>
                  <a:txBody>
                    <a:bodyPr/>
                    <a:lstStyle/>
                    <a:p>
                      <a:r>
                        <a:rPr lang="en-US" sz="1500" dirty="0" smtClean="0"/>
                        <a:t>% adults with poor mental health for</a:t>
                      </a:r>
                      <a:r>
                        <a:rPr lang="en-US" sz="1500" baseline="0" dirty="0" smtClean="0"/>
                        <a:t> 14+ days in last month (2013-2014)*</a:t>
                      </a:r>
                      <a:endParaRPr lang="en-US" sz="1500" dirty="0"/>
                    </a:p>
                  </a:txBody>
                  <a:tcPr marL="99577" marR="99577" marT="49788" marB="49788"/>
                </a:tc>
                <a:tc>
                  <a:txBody>
                    <a:bodyPr/>
                    <a:lstStyle/>
                    <a:p>
                      <a:r>
                        <a:rPr lang="en-US" sz="1500" dirty="0" smtClean="0">
                          <a:solidFill>
                            <a:srgbClr val="00B050"/>
                          </a:solidFill>
                        </a:rPr>
                        <a:t>8.0%</a:t>
                      </a:r>
                      <a:endParaRPr lang="en-US" sz="1500" dirty="0">
                        <a:solidFill>
                          <a:srgbClr val="00B050"/>
                        </a:solidFill>
                      </a:endParaRPr>
                    </a:p>
                  </a:txBody>
                  <a:tcPr marL="99577" marR="99577" marT="49788" marB="49788"/>
                </a:tc>
                <a:tc>
                  <a:txBody>
                    <a:bodyPr/>
                    <a:lstStyle/>
                    <a:p>
                      <a:r>
                        <a:rPr lang="en-US" sz="1500" dirty="0" smtClean="0">
                          <a:solidFill>
                            <a:srgbClr val="FF0000"/>
                          </a:solidFill>
                        </a:rPr>
                        <a:t>13.8%</a:t>
                      </a:r>
                      <a:endParaRPr lang="en-US" sz="1500" dirty="0">
                        <a:solidFill>
                          <a:srgbClr val="FF0000"/>
                        </a:solidFill>
                      </a:endParaRPr>
                    </a:p>
                  </a:txBody>
                  <a:tcPr marL="99577" marR="99577" marT="49788" marB="49788"/>
                </a:tc>
                <a:tc>
                  <a:txBody>
                    <a:bodyPr/>
                    <a:lstStyle/>
                    <a:p>
                      <a:r>
                        <a:rPr lang="en-US" sz="1500" dirty="0" smtClean="0">
                          <a:solidFill>
                            <a:srgbClr val="FF0000"/>
                          </a:solidFill>
                        </a:rPr>
                        <a:t>11.1%</a:t>
                      </a:r>
                      <a:endParaRPr lang="en-US" sz="1500" dirty="0">
                        <a:solidFill>
                          <a:srgbClr val="FF0000"/>
                        </a:solidFill>
                      </a:endParaRPr>
                    </a:p>
                  </a:txBody>
                  <a:tcPr marL="99577" marR="99577" marT="49788" marB="49788"/>
                </a:tc>
                <a:tc>
                  <a:txBody>
                    <a:bodyPr/>
                    <a:lstStyle/>
                    <a:p>
                      <a:r>
                        <a:rPr lang="en-US" sz="1500" dirty="0" smtClean="0">
                          <a:solidFill>
                            <a:srgbClr val="FF0000"/>
                          </a:solidFill>
                        </a:rPr>
                        <a:t>11.5%</a:t>
                      </a:r>
                      <a:endParaRPr lang="en-US" sz="1500" dirty="0">
                        <a:solidFill>
                          <a:srgbClr val="FF0000"/>
                        </a:solidFill>
                      </a:endParaRPr>
                    </a:p>
                  </a:txBody>
                  <a:tcPr marL="99577" marR="99577" marT="49788" marB="49788"/>
                </a:tc>
                <a:tc>
                  <a:txBody>
                    <a:bodyPr/>
                    <a:lstStyle/>
                    <a:p>
                      <a:r>
                        <a:rPr lang="en-US" sz="1500" dirty="0" smtClean="0">
                          <a:solidFill>
                            <a:schemeClr val="tx1"/>
                          </a:solidFill>
                        </a:rPr>
                        <a:t>N/A</a:t>
                      </a:r>
                      <a:endParaRPr lang="en-US" sz="1500" dirty="0">
                        <a:solidFill>
                          <a:schemeClr val="tx1"/>
                        </a:solidFill>
                      </a:endParaRPr>
                    </a:p>
                  </a:txBody>
                  <a:tcPr marL="99577" marR="99577" marT="49788" marB="49788"/>
                </a:tc>
                <a:tc>
                  <a:txBody>
                    <a:bodyPr/>
                    <a:lstStyle/>
                    <a:p>
                      <a:r>
                        <a:rPr lang="en-US" sz="1500" dirty="0" smtClean="0"/>
                        <a:t>10.1%</a:t>
                      </a:r>
                      <a:endParaRPr lang="en-US" sz="1500" dirty="0"/>
                    </a:p>
                  </a:txBody>
                  <a:tcPr marL="99577" marR="99577" marT="49788" marB="49788"/>
                </a:tc>
              </a:tr>
              <a:tr h="796613">
                <a:tc>
                  <a:txBody>
                    <a:bodyPr/>
                    <a:lstStyle/>
                    <a:p>
                      <a:r>
                        <a:rPr lang="en-US" sz="1500" dirty="0" smtClean="0"/>
                        <a:t>Average Age Adjusted mental disease and disorder ED Visits/100,000 (2012-2014)**</a:t>
                      </a:r>
                      <a:endParaRPr lang="en-US" sz="1500" dirty="0"/>
                    </a:p>
                  </a:txBody>
                  <a:tcPr marL="99577" marR="99577" marT="49788" marB="49788"/>
                </a:tc>
                <a:tc>
                  <a:txBody>
                    <a:bodyPr/>
                    <a:lstStyle/>
                    <a:p>
                      <a:r>
                        <a:rPr lang="en-US" sz="1500" dirty="0" smtClean="0"/>
                        <a:t>1296.35</a:t>
                      </a:r>
                      <a:endParaRPr lang="en-US" sz="1500" dirty="0"/>
                    </a:p>
                  </a:txBody>
                  <a:tcPr marL="99577" marR="99577" marT="49788" marB="49788"/>
                </a:tc>
                <a:tc>
                  <a:txBody>
                    <a:bodyPr/>
                    <a:lstStyle/>
                    <a:p>
                      <a:r>
                        <a:rPr lang="en-US" sz="1500" dirty="0" smtClean="0"/>
                        <a:t>1524.80</a:t>
                      </a:r>
                      <a:endParaRPr lang="en-US" sz="1500" dirty="0"/>
                    </a:p>
                  </a:txBody>
                  <a:tcPr marL="99577" marR="99577" marT="49788" marB="49788"/>
                </a:tc>
                <a:tc>
                  <a:txBody>
                    <a:bodyPr/>
                    <a:lstStyle/>
                    <a:p>
                      <a:r>
                        <a:rPr lang="en-US" sz="1500" dirty="0" smtClean="0"/>
                        <a:t>1418.76</a:t>
                      </a:r>
                      <a:endParaRPr lang="en-US" sz="1500" dirty="0"/>
                    </a:p>
                  </a:txBody>
                  <a:tcPr marL="99577" marR="99577" marT="49788" marB="49788"/>
                </a:tc>
                <a:tc>
                  <a:txBody>
                    <a:bodyPr/>
                    <a:lstStyle/>
                    <a:p>
                      <a:r>
                        <a:rPr lang="en-US" sz="1500" dirty="0" smtClean="0"/>
                        <a:t>1979.86</a:t>
                      </a:r>
                      <a:endParaRPr lang="en-US" sz="1500" dirty="0"/>
                    </a:p>
                  </a:txBody>
                  <a:tcPr marL="99577" marR="99577" marT="49788" marB="49788"/>
                </a:tc>
                <a:tc>
                  <a:txBody>
                    <a:bodyPr/>
                    <a:lstStyle/>
                    <a:p>
                      <a:r>
                        <a:rPr lang="en-US" sz="1500" dirty="0" smtClean="0"/>
                        <a:t>1728.09</a:t>
                      </a:r>
                      <a:endParaRPr lang="en-US" sz="1500" dirty="0"/>
                    </a:p>
                  </a:txBody>
                  <a:tcPr marL="99577" marR="99577" marT="49788" marB="49788"/>
                </a:tc>
                <a:tc>
                  <a:txBody>
                    <a:bodyPr/>
                    <a:lstStyle/>
                    <a:p>
                      <a:r>
                        <a:rPr lang="en-US" sz="1500" dirty="0" smtClean="0"/>
                        <a:t>N/A</a:t>
                      </a:r>
                      <a:endParaRPr lang="en-US" sz="1500" dirty="0"/>
                    </a:p>
                  </a:txBody>
                  <a:tcPr marL="99577" marR="99577" marT="49788" marB="49788"/>
                </a:tc>
              </a:tr>
              <a:tr h="796613">
                <a:tc>
                  <a:txBody>
                    <a:bodyPr/>
                    <a:lstStyle/>
                    <a:p>
                      <a:r>
                        <a:rPr lang="en-US" sz="1500" dirty="0" smtClean="0"/>
                        <a:t>Average  Age Adjusted mental disease and</a:t>
                      </a:r>
                      <a:r>
                        <a:rPr lang="en-US" sz="1500" baseline="0" dirty="0" smtClean="0"/>
                        <a:t> disorder hospitalizations/100,000**</a:t>
                      </a:r>
                      <a:endParaRPr lang="en-US" sz="1500" dirty="0"/>
                    </a:p>
                  </a:txBody>
                  <a:tcPr marL="99577" marR="99577" marT="49788" marB="49788"/>
                </a:tc>
                <a:tc>
                  <a:txBody>
                    <a:bodyPr/>
                    <a:lstStyle/>
                    <a:p>
                      <a:r>
                        <a:rPr lang="en-US" sz="1500" dirty="0" smtClean="0"/>
                        <a:t>445.59</a:t>
                      </a:r>
                      <a:endParaRPr lang="en-US" sz="1500" dirty="0"/>
                    </a:p>
                  </a:txBody>
                  <a:tcPr marL="99577" marR="99577" marT="49788" marB="49788"/>
                </a:tc>
                <a:tc>
                  <a:txBody>
                    <a:bodyPr/>
                    <a:lstStyle/>
                    <a:p>
                      <a:r>
                        <a:rPr lang="en-US" sz="1500" dirty="0" smtClean="0"/>
                        <a:t>421.46</a:t>
                      </a:r>
                      <a:endParaRPr lang="en-US" sz="1500" dirty="0"/>
                    </a:p>
                  </a:txBody>
                  <a:tcPr marL="99577" marR="99577" marT="49788" marB="49788"/>
                </a:tc>
                <a:tc>
                  <a:txBody>
                    <a:bodyPr/>
                    <a:lstStyle/>
                    <a:p>
                      <a:r>
                        <a:rPr lang="en-US" sz="1500" dirty="0" smtClean="0"/>
                        <a:t>429.47</a:t>
                      </a:r>
                      <a:endParaRPr lang="en-US" sz="1500" dirty="0"/>
                    </a:p>
                  </a:txBody>
                  <a:tcPr marL="99577" marR="99577" marT="49788" marB="49788"/>
                </a:tc>
                <a:tc>
                  <a:txBody>
                    <a:bodyPr/>
                    <a:lstStyle/>
                    <a:p>
                      <a:r>
                        <a:rPr lang="en-US" sz="1500" dirty="0" smtClean="0"/>
                        <a:t>600.27</a:t>
                      </a:r>
                      <a:endParaRPr lang="en-US" sz="1500" dirty="0"/>
                    </a:p>
                  </a:txBody>
                  <a:tcPr marL="99577" marR="99577" marT="49788" marB="49788"/>
                </a:tc>
                <a:tc>
                  <a:txBody>
                    <a:bodyPr/>
                    <a:lstStyle/>
                    <a:p>
                      <a:r>
                        <a:rPr lang="en-US" sz="1500" dirty="0" smtClean="0"/>
                        <a:t>552.84</a:t>
                      </a:r>
                      <a:endParaRPr lang="en-US" sz="1500" dirty="0"/>
                    </a:p>
                  </a:txBody>
                  <a:tcPr marL="99577" marR="99577" marT="49788" marB="49788"/>
                </a:tc>
                <a:tc>
                  <a:txBody>
                    <a:bodyPr/>
                    <a:lstStyle/>
                    <a:p>
                      <a:r>
                        <a:rPr lang="en-US" sz="1500" dirty="0" smtClean="0"/>
                        <a:t>N/A</a:t>
                      </a:r>
                      <a:endParaRPr lang="en-US" sz="1500" dirty="0"/>
                    </a:p>
                  </a:txBody>
                  <a:tcPr marL="99577" marR="99577" marT="49788" marB="49788"/>
                </a:tc>
              </a:tr>
              <a:tr h="564268">
                <a:tc>
                  <a:txBody>
                    <a:bodyPr/>
                    <a:lstStyle/>
                    <a:p>
                      <a:r>
                        <a:rPr lang="en-US" sz="1500" dirty="0" smtClean="0"/>
                        <a:t>Adjusted suicide mortality/100,000*</a:t>
                      </a:r>
                      <a:endParaRPr lang="en-US" sz="1500" dirty="0"/>
                    </a:p>
                  </a:txBody>
                  <a:tcPr marL="99577" marR="99577" marT="49788" marB="49788"/>
                </a:tc>
                <a:tc>
                  <a:txBody>
                    <a:bodyPr/>
                    <a:lstStyle/>
                    <a:p>
                      <a:r>
                        <a:rPr lang="en-US" sz="1500" dirty="0" smtClean="0">
                          <a:solidFill>
                            <a:srgbClr val="FF0000"/>
                          </a:solidFill>
                        </a:rPr>
                        <a:t>6.4</a:t>
                      </a:r>
                      <a:endParaRPr lang="en-US" sz="1500" dirty="0">
                        <a:solidFill>
                          <a:srgbClr val="FF0000"/>
                        </a:solidFill>
                      </a:endParaRPr>
                    </a:p>
                  </a:txBody>
                  <a:tcPr marL="99577" marR="99577" marT="49788" marB="49788"/>
                </a:tc>
                <a:tc>
                  <a:txBody>
                    <a:bodyPr/>
                    <a:lstStyle/>
                    <a:p>
                      <a:r>
                        <a:rPr lang="en-US" sz="1500" dirty="0" smtClean="0">
                          <a:solidFill>
                            <a:srgbClr val="FF0000"/>
                          </a:solidFill>
                        </a:rPr>
                        <a:t>8.9</a:t>
                      </a:r>
                      <a:endParaRPr lang="en-US" sz="1500" dirty="0">
                        <a:solidFill>
                          <a:srgbClr val="FF0000"/>
                        </a:solidFill>
                      </a:endParaRPr>
                    </a:p>
                  </a:txBody>
                  <a:tcPr marL="99577" marR="99577" marT="49788" marB="49788"/>
                </a:tc>
                <a:tc>
                  <a:txBody>
                    <a:bodyPr/>
                    <a:lstStyle/>
                    <a:p>
                      <a:r>
                        <a:rPr lang="en-US" sz="1500" dirty="0" smtClean="0">
                          <a:solidFill>
                            <a:srgbClr val="FF0000"/>
                          </a:solidFill>
                        </a:rPr>
                        <a:t>7.7</a:t>
                      </a:r>
                      <a:endParaRPr lang="en-US" sz="1500" dirty="0">
                        <a:solidFill>
                          <a:srgbClr val="FF0000"/>
                        </a:solidFill>
                      </a:endParaRPr>
                    </a:p>
                  </a:txBody>
                  <a:tcPr marL="99577" marR="99577" marT="49788" marB="49788"/>
                </a:tc>
                <a:tc>
                  <a:txBody>
                    <a:bodyPr/>
                    <a:lstStyle/>
                    <a:p>
                      <a:r>
                        <a:rPr lang="en-US" sz="1500" dirty="0" smtClean="0">
                          <a:solidFill>
                            <a:srgbClr val="FF0000"/>
                          </a:solidFill>
                        </a:rPr>
                        <a:t>7.8</a:t>
                      </a:r>
                      <a:endParaRPr lang="en-US" sz="1500" dirty="0">
                        <a:solidFill>
                          <a:srgbClr val="FF0000"/>
                        </a:solidFill>
                      </a:endParaRPr>
                    </a:p>
                  </a:txBody>
                  <a:tcPr marL="99577" marR="99577" marT="49788" marB="49788"/>
                </a:tc>
                <a:tc>
                  <a:txBody>
                    <a:bodyPr/>
                    <a:lstStyle/>
                    <a:p>
                      <a:r>
                        <a:rPr lang="en-US" sz="1500" dirty="0" smtClean="0">
                          <a:solidFill>
                            <a:schemeClr val="tx1"/>
                          </a:solidFill>
                        </a:rPr>
                        <a:t>N/A</a:t>
                      </a:r>
                      <a:endParaRPr lang="en-US" sz="1500" dirty="0">
                        <a:solidFill>
                          <a:schemeClr val="tx1"/>
                        </a:solidFill>
                      </a:endParaRPr>
                    </a:p>
                  </a:txBody>
                  <a:tcPr marL="99577" marR="99577" marT="49788" marB="49788"/>
                </a:tc>
                <a:tc>
                  <a:txBody>
                    <a:bodyPr/>
                    <a:lstStyle/>
                    <a:p>
                      <a:r>
                        <a:rPr lang="en-US" sz="1500" dirty="0" smtClean="0"/>
                        <a:t>5.9</a:t>
                      </a:r>
                      <a:endParaRPr lang="en-US" sz="1500" dirty="0"/>
                    </a:p>
                  </a:txBody>
                  <a:tcPr marL="99577" marR="99577" marT="49788" marB="49788"/>
                </a:tc>
              </a:tr>
              <a:tr h="564268">
                <a:tc>
                  <a:txBody>
                    <a:bodyPr/>
                    <a:lstStyle/>
                    <a:p>
                      <a:r>
                        <a:rPr lang="en-US" sz="1500" dirty="0" smtClean="0"/>
                        <a:t>Average Age Adjusted self-inflicted injury ED visits/100,000**</a:t>
                      </a:r>
                      <a:endParaRPr lang="en-US" sz="1500" dirty="0"/>
                    </a:p>
                  </a:txBody>
                  <a:tcPr marL="99577" marR="99577" marT="49788" marB="49788"/>
                </a:tc>
                <a:tc>
                  <a:txBody>
                    <a:bodyPr/>
                    <a:lstStyle/>
                    <a:p>
                      <a:r>
                        <a:rPr lang="en-US" sz="1500" dirty="0" smtClean="0"/>
                        <a:t>63.07</a:t>
                      </a:r>
                      <a:endParaRPr lang="en-US" sz="1500" dirty="0"/>
                    </a:p>
                  </a:txBody>
                  <a:tcPr marL="99577" marR="99577" marT="49788" marB="49788"/>
                </a:tc>
                <a:tc>
                  <a:txBody>
                    <a:bodyPr/>
                    <a:lstStyle/>
                    <a:p>
                      <a:r>
                        <a:rPr lang="en-US" sz="1500" dirty="0" smtClean="0"/>
                        <a:t>87.16</a:t>
                      </a:r>
                      <a:endParaRPr lang="en-US" sz="1500" dirty="0"/>
                    </a:p>
                  </a:txBody>
                  <a:tcPr marL="99577" marR="99577" marT="49788" marB="49788"/>
                </a:tc>
                <a:tc>
                  <a:txBody>
                    <a:bodyPr/>
                    <a:lstStyle/>
                    <a:p>
                      <a:r>
                        <a:rPr lang="en-US" sz="1500" dirty="0" smtClean="0"/>
                        <a:t>76.00</a:t>
                      </a:r>
                      <a:endParaRPr lang="en-US" sz="1500" dirty="0"/>
                    </a:p>
                  </a:txBody>
                  <a:tcPr marL="99577" marR="99577" marT="49788" marB="49788"/>
                </a:tc>
                <a:tc>
                  <a:txBody>
                    <a:bodyPr/>
                    <a:lstStyle/>
                    <a:p>
                      <a:r>
                        <a:rPr lang="en-US" sz="1500" dirty="0" smtClean="0"/>
                        <a:t>105.41</a:t>
                      </a:r>
                      <a:endParaRPr lang="en-US" sz="1500" dirty="0"/>
                    </a:p>
                  </a:txBody>
                  <a:tcPr marL="99577" marR="99577" marT="49788" marB="49788"/>
                </a:tc>
                <a:tc>
                  <a:txBody>
                    <a:bodyPr/>
                    <a:lstStyle/>
                    <a:p>
                      <a:r>
                        <a:rPr lang="en-US" sz="1500" dirty="0" smtClean="0"/>
                        <a:t>132.72</a:t>
                      </a:r>
                      <a:endParaRPr lang="en-US" sz="1500" dirty="0"/>
                    </a:p>
                  </a:txBody>
                  <a:tcPr marL="99577" marR="99577" marT="49788" marB="49788"/>
                </a:tc>
                <a:tc>
                  <a:txBody>
                    <a:bodyPr/>
                    <a:lstStyle/>
                    <a:p>
                      <a:r>
                        <a:rPr lang="en-US" sz="1500" dirty="0" smtClean="0"/>
                        <a:t>N/A</a:t>
                      </a:r>
                      <a:endParaRPr lang="en-US" sz="1500" dirty="0"/>
                    </a:p>
                  </a:txBody>
                  <a:tcPr marL="99577" marR="99577" marT="49788" marB="49788"/>
                </a:tc>
              </a:tr>
              <a:tr h="564268">
                <a:tc>
                  <a:txBody>
                    <a:bodyPr/>
                    <a:lstStyle/>
                    <a:p>
                      <a:r>
                        <a:rPr lang="en-US" sz="1500" dirty="0" smtClean="0"/>
                        <a:t>Average Age Adjusted self-inflicted injury hospitalization/100,000**</a:t>
                      </a:r>
                      <a:endParaRPr lang="en-US" sz="1500" dirty="0"/>
                    </a:p>
                  </a:txBody>
                  <a:tcPr marL="99577" marR="99577" marT="49788" marB="49788"/>
                </a:tc>
                <a:tc>
                  <a:txBody>
                    <a:bodyPr/>
                    <a:lstStyle/>
                    <a:p>
                      <a:r>
                        <a:rPr lang="en-US" sz="1500" dirty="0" smtClean="0"/>
                        <a:t>55.01</a:t>
                      </a:r>
                      <a:endParaRPr lang="en-US" sz="1500" dirty="0"/>
                    </a:p>
                  </a:txBody>
                  <a:tcPr marL="99577" marR="99577" marT="49788" marB="49788"/>
                </a:tc>
                <a:tc>
                  <a:txBody>
                    <a:bodyPr/>
                    <a:lstStyle/>
                    <a:p>
                      <a:r>
                        <a:rPr lang="en-US" sz="1500" dirty="0" smtClean="0"/>
                        <a:t>54.05</a:t>
                      </a:r>
                      <a:endParaRPr lang="en-US" sz="1500" dirty="0"/>
                    </a:p>
                  </a:txBody>
                  <a:tcPr marL="99577" marR="99577" marT="49788" marB="49788"/>
                </a:tc>
                <a:tc>
                  <a:txBody>
                    <a:bodyPr/>
                    <a:lstStyle/>
                    <a:p>
                      <a:r>
                        <a:rPr lang="en-US" sz="1500" dirty="0" smtClean="0"/>
                        <a:t>54.49</a:t>
                      </a:r>
                      <a:endParaRPr lang="en-US" sz="1500" dirty="0"/>
                    </a:p>
                  </a:txBody>
                  <a:tcPr marL="99577" marR="99577" marT="49788" marB="49788"/>
                </a:tc>
                <a:tc>
                  <a:txBody>
                    <a:bodyPr/>
                    <a:lstStyle/>
                    <a:p>
                      <a:r>
                        <a:rPr lang="en-US" sz="1500" dirty="0" smtClean="0"/>
                        <a:t>58.15</a:t>
                      </a:r>
                      <a:endParaRPr lang="en-US" sz="1500" dirty="0"/>
                    </a:p>
                  </a:txBody>
                  <a:tcPr marL="99577" marR="99577" marT="49788" marB="49788"/>
                </a:tc>
                <a:tc>
                  <a:txBody>
                    <a:bodyPr/>
                    <a:lstStyle/>
                    <a:p>
                      <a:r>
                        <a:rPr lang="en-US" sz="1500" dirty="0" smtClean="0"/>
                        <a:t>68.29</a:t>
                      </a:r>
                      <a:endParaRPr lang="en-US" sz="1500" dirty="0"/>
                    </a:p>
                  </a:txBody>
                  <a:tcPr marL="99577" marR="99577" marT="49788" marB="49788"/>
                </a:tc>
                <a:tc>
                  <a:txBody>
                    <a:bodyPr/>
                    <a:lstStyle/>
                    <a:p>
                      <a:r>
                        <a:rPr lang="en-US" sz="1500" dirty="0" smtClean="0"/>
                        <a:t>N/A</a:t>
                      </a:r>
                      <a:endParaRPr lang="en-US" sz="1500" dirty="0"/>
                    </a:p>
                  </a:txBody>
                  <a:tcPr marL="99577" marR="99577" marT="49788" marB="49788"/>
                </a:tc>
              </a:tr>
            </a:tbl>
          </a:graphicData>
        </a:graphic>
      </p:graphicFrame>
      <p:sp>
        <p:nvSpPr>
          <p:cNvPr id="5" name="TextBox 4"/>
          <p:cNvSpPr txBox="1"/>
          <p:nvPr/>
        </p:nvSpPr>
        <p:spPr>
          <a:xfrm>
            <a:off x="381000" y="6135826"/>
            <a:ext cx="2738250" cy="430887"/>
          </a:xfrm>
          <a:prstGeom prst="rect">
            <a:avLst/>
          </a:prstGeom>
          <a:noFill/>
        </p:spPr>
        <p:txBody>
          <a:bodyPr wrap="none" rtlCol="0">
            <a:spAutoFit/>
          </a:bodyPr>
          <a:lstStyle/>
          <a:p>
            <a:r>
              <a:rPr lang="en-US" sz="1100" dirty="0" smtClean="0"/>
              <a:t>*Prevention Agenda Dashboard (2013-2018)</a:t>
            </a:r>
          </a:p>
          <a:p>
            <a:r>
              <a:rPr lang="en-US" sz="1100" dirty="0" smtClean="0"/>
              <a:t>**SPARCS Database 2012-2014</a:t>
            </a:r>
            <a:endParaRPr lang="en-US" sz="1100" dirty="0"/>
          </a:p>
        </p:txBody>
      </p:sp>
      <p:sp>
        <p:nvSpPr>
          <p:cNvPr id="3" name="TextBox 2"/>
          <p:cNvSpPr txBox="1"/>
          <p:nvPr/>
        </p:nvSpPr>
        <p:spPr>
          <a:xfrm>
            <a:off x="2417278" y="376535"/>
            <a:ext cx="4309449" cy="584775"/>
          </a:xfrm>
          <a:prstGeom prst="rect">
            <a:avLst/>
          </a:prstGeom>
          <a:noFill/>
        </p:spPr>
        <p:txBody>
          <a:bodyPr wrap="none" rtlCol="0">
            <a:spAutoFit/>
          </a:bodyPr>
          <a:lstStyle/>
          <a:p>
            <a:pPr algn="ctr"/>
            <a:r>
              <a:rPr lang="en-US" sz="3200" dirty="0">
                <a:solidFill>
                  <a:schemeClr val="tx2"/>
                </a:solidFill>
                <a:effectLst>
                  <a:outerShdw blurRad="63500" dist="38100" dir="5400000" algn="t" rotWithShape="0">
                    <a:prstClr val="black">
                      <a:alpha val="25000"/>
                    </a:prstClr>
                  </a:outerShdw>
                </a:effectLst>
                <a:ea typeface="+mj-ea"/>
                <a:cs typeface="+mj-cs"/>
              </a:rPr>
              <a:t>Mental</a:t>
            </a:r>
            <a:r>
              <a:rPr lang="en-US" sz="3200" dirty="0" smtClean="0">
                <a:effectLst>
                  <a:outerShdw blurRad="38100" dist="38100" dir="2700000" algn="tl">
                    <a:srgbClr val="000000">
                      <a:alpha val="43137"/>
                    </a:srgbClr>
                  </a:outerShdw>
                </a:effectLst>
              </a:rPr>
              <a:t> </a:t>
            </a:r>
            <a:r>
              <a:rPr lang="en-US" sz="3200" dirty="0">
                <a:solidFill>
                  <a:schemeClr val="tx2"/>
                </a:solidFill>
                <a:effectLst>
                  <a:outerShdw blurRad="63500" dist="38100" dir="5400000" algn="t" rotWithShape="0">
                    <a:prstClr val="black">
                      <a:alpha val="25000"/>
                    </a:prstClr>
                  </a:outerShdw>
                </a:effectLst>
                <a:ea typeface="+mj-ea"/>
                <a:cs typeface="+mj-cs"/>
              </a:rPr>
              <a:t>Health</a:t>
            </a:r>
            <a:r>
              <a:rPr lang="en-US" sz="3200" dirty="0" smtClean="0">
                <a:effectLst>
                  <a:outerShdw blurRad="38100" dist="38100" dir="2700000" algn="tl">
                    <a:srgbClr val="000000">
                      <a:alpha val="43137"/>
                    </a:srgbClr>
                  </a:outerShdw>
                </a:effectLst>
              </a:rPr>
              <a:t> </a:t>
            </a:r>
            <a:r>
              <a:rPr lang="en-US" sz="3200" dirty="0">
                <a:solidFill>
                  <a:schemeClr val="tx2"/>
                </a:solidFill>
                <a:effectLst>
                  <a:outerShdw blurRad="63500" dist="38100" dir="5400000" algn="t" rotWithShape="0">
                    <a:prstClr val="black">
                      <a:alpha val="25000"/>
                    </a:prstClr>
                  </a:outerShdw>
                </a:effectLst>
                <a:ea typeface="+mj-ea"/>
                <a:cs typeface="+mj-cs"/>
              </a:rPr>
              <a:t>Indicators</a:t>
            </a:r>
          </a:p>
        </p:txBody>
      </p:sp>
    </p:spTree>
    <p:extLst>
      <p:ext uri="{BB962C8B-B14F-4D97-AF65-F5344CB8AC3E}">
        <p14:creationId xmlns:p14="http://schemas.microsoft.com/office/powerpoint/2010/main" val="1208265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878475254"/>
              </p:ext>
            </p:extLst>
          </p:nvPr>
        </p:nvGraphicFramePr>
        <p:xfrm>
          <a:off x="685800" y="1371600"/>
          <a:ext cx="7772401" cy="1371599"/>
        </p:xfrm>
        <a:graphic>
          <a:graphicData uri="http://schemas.openxmlformats.org/drawingml/2006/table">
            <a:tbl>
              <a:tblPr firstRow="1" bandRow="1">
                <a:tableStyleId>{5C22544A-7EE6-4342-B048-85BDC9FD1C3A}</a:tableStyleId>
              </a:tblPr>
              <a:tblGrid>
                <a:gridCol w="3659209"/>
                <a:gridCol w="745508"/>
                <a:gridCol w="728755"/>
                <a:gridCol w="1041971"/>
                <a:gridCol w="714983"/>
                <a:gridCol w="881975"/>
              </a:tblGrid>
              <a:tr h="365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Hospitalizations/100,000 (2012-2014)**</a:t>
                      </a:r>
                    </a:p>
                  </a:txBody>
                  <a:tcPr marL="92291" marR="92291" marT="46145" marB="46145"/>
                </a:tc>
                <a:tc>
                  <a:txBody>
                    <a:bodyPr/>
                    <a:lstStyle/>
                    <a:p>
                      <a:r>
                        <a:rPr lang="en-US" sz="1400" dirty="0" smtClean="0"/>
                        <a:t>Nassau</a:t>
                      </a:r>
                      <a:endParaRPr lang="en-US" sz="1400" dirty="0"/>
                    </a:p>
                  </a:txBody>
                  <a:tcPr marL="92291" marR="92291" marT="46145" marB="46145"/>
                </a:tc>
                <a:tc>
                  <a:txBody>
                    <a:bodyPr/>
                    <a:lstStyle/>
                    <a:p>
                      <a:r>
                        <a:rPr lang="en-US" sz="1400" dirty="0" smtClean="0"/>
                        <a:t>Suffolk</a:t>
                      </a:r>
                      <a:endParaRPr lang="en-US" sz="1400" dirty="0"/>
                    </a:p>
                  </a:txBody>
                  <a:tcPr marL="92291" marR="92291" marT="46145" marB="46145"/>
                </a:tc>
                <a:tc>
                  <a:txBody>
                    <a:bodyPr/>
                    <a:lstStyle/>
                    <a:p>
                      <a:r>
                        <a:rPr lang="en-US" sz="1400" dirty="0" smtClean="0"/>
                        <a:t>Long Island</a:t>
                      </a:r>
                      <a:endParaRPr lang="en-US" sz="1400" dirty="0"/>
                    </a:p>
                  </a:txBody>
                  <a:tcPr marL="92291" marR="92291" marT="46145" marB="46145"/>
                </a:tc>
                <a:tc>
                  <a:txBody>
                    <a:bodyPr/>
                    <a:lstStyle/>
                    <a:p>
                      <a:r>
                        <a:rPr lang="en-US" sz="1400" dirty="0" smtClean="0"/>
                        <a:t>NYS</a:t>
                      </a:r>
                      <a:endParaRPr lang="en-US" sz="1400" dirty="0"/>
                    </a:p>
                  </a:txBody>
                  <a:tcPr marL="92291" marR="92291" marT="46145" marB="46145"/>
                </a:tc>
                <a:tc>
                  <a:txBody>
                    <a:bodyPr/>
                    <a:lstStyle/>
                    <a:p>
                      <a:r>
                        <a:rPr lang="en-US" sz="1400" dirty="0" smtClean="0"/>
                        <a:t>NYSxNYC</a:t>
                      </a:r>
                      <a:endParaRPr lang="en-US" sz="1400" dirty="0"/>
                    </a:p>
                  </a:txBody>
                  <a:tcPr marL="92291" marR="92291" marT="46145" marB="46145"/>
                </a:tc>
              </a:tr>
              <a:tr h="503282">
                <a:tc>
                  <a:txBody>
                    <a:bodyPr/>
                    <a:lstStyle/>
                    <a:p>
                      <a:r>
                        <a:rPr lang="en-US" sz="1400" dirty="0" smtClean="0"/>
                        <a:t>Male</a:t>
                      </a:r>
                    </a:p>
                  </a:txBody>
                  <a:tcPr marL="92291" marR="92291" marT="46145" marB="46145"/>
                </a:tc>
                <a:tc>
                  <a:txBody>
                    <a:bodyPr/>
                    <a:lstStyle/>
                    <a:p>
                      <a:r>
                        <a:rPr lang="en-US" sz="1400" dirty="0" smtClean="0"/>
                        <a:t>465.59</a:t>
                      </a:r>
                      <a:endParaRPr lang="en-US" sz="1400" dirty="0"/>
                    </a:p>
                  </a:txBody>
                  <a:tcPr marL="92291" marR="92291" marT="46145" marB="46145"/>
                </a:tc>
                <a:tc>
                  <a:txBody>
                    <a:bodyPr/>
                    <a:lstStyle/>
                    <a:p>
                      <a:r>
                        <a:rPr lang="en-US" sz="1400" dirty="0" smtClean="0"/>
                        <a:t>434.96</a:t>
                      </a:r>
                      <a:endParaRPr lang="en-US" sz="1400" dirty="0"/>
                    </a:p>
                  </a:txBody>
                  <a:tcPr marL="92291" marR="92291" marT="46145" marB="46145"/>
                </a:tc>
                <a:tc>
                  <a:txBody>
                    <a:bodyPr/>
                    <a:lstStyle/>
                    <a:p>
                      <a:r>
                        <a:rPr lang="en-US" sz="1400" dirty="0" smtClean="0"/>
                        <a:t>446.74</a:t>
                      </a:r>
                      <a:endParaRPr lang="en-US" sz="1400" dirty="0"/>
                    </a:p>
                  </a:txBody>
                  <a:tcPr marL="92291" marR="92291" marT="46145" marB="46145"/>
                </a:tc>
                <a:tc>
                  <a:txBody>
                    <a:bodyPr/>
                    <a:lstStyle/>
                    <a:p>
                      <a:r>
                        <a:rPr lang="en-US" sz="1400" dirty="0" smtClean="0"/>
                        <a:t>650.81</a:t>
                      </a:r>
                      <a:endParaRPr lang="en-US" sz="1400" dirty="0"/>
                    </a:p>
                  </a:txBody>
                  <a:tcPr marL="92291" marR="92291" marT="46145" marB="46145"/>
                </a:tc>
                <a:tc>
                  <a:txBody>
                    <a:bodyPr/>
                    <a:lstStyle/>
                    <a:p>
                      <a:r>
                        <a:rPr lang="en-US" sz="1400" dirty="0" smtClean="0"/>
                        <a:t>560.34</a:t>
                      </a:r>
                      <a:endParaRPr lang="en-US" sz="1400" dirty="0"/>
                    </a:p>
                  </a:txBody>
                  <a:tcPr marL="92291" marR="92291" marT="46145" marB="46145"/>
                </a:tc>
              </a:tr>
              <a:tr h="503282">
                <a:tc>
                  <a:txBody>
                    <a:bodyPr/>
                    <a:lstStyle/>
                    <a:p>
                      <a:r>
                        <a:rPr lang="en-US" sz="1400" dirty="0" smtClean="0"/>
                        <a:t>Female</a:t>
                      </a:r>
                    </a:p>
                  </a:txBody>
                  <a:tcPr marL="92291" marR="92291" marT="46145" marB="46145"/>
                </a:tc>
                <a:tc>
                  <a:txBody>
                    <a:bodyPr/>
                    <a:lstStyle/>
                    <a:p>
                      <a:r>
                        <a:rPr lang="en-US" sz="1400" dirty="0" smtClean="0"/>
                        <a:t>426.65</a:t>
                      </a:r>
                      <a:endParaRPr lang="en-US" sz="1400" dirty="0"/>
                    </a:p>
                  </a:txBody>
                  <a:tcPr marL="92291" marR="92291" marT="46145" marB="46145"/>
                </a:tc>
                <a:tc>
                  <a:txBody>
                    <a:bodyPr/>
                    <a:lstStyle/>
                    <a:p>
                      <a:r>
                        <a:rPr lang="en-US" sz="1400" dirty="0" smtClean="0"/>
                        <a:t>422.76</a:t>
                      </a:r>
                      <a:endParaRPr lang="en-US" sz="1400" dirty="0"/>
                    </a:p>
                  </a:txBody>
                  <a:tcPr marL="92291" marR="92291" marT="46145" marB="46145"/>
                </a:tc>
                <a:tc>
                  <a:txBody>
                    <a:bodyPr/>
                    <a:lstStyle/>
                    <a:p>
                      <a:r>
                        <a:rPr lang="en-US" sz="1400" dirty="0" smtClean="0"/>
                        <a:t>420.56</a:t>
                      </a:r>
                      <a:endParaRPr lang="en-US" sz="1400" dirty="0"/>
                    </a:p>
                  </a:txBody>
                  <a:tcPr marL="92291" marR="92291" marT="46145" marB="46145"/>
                </a:tc>
                <a:tc>
                  <a:txBody>
                    <a:bodyPr/>
                    <a:lstStyle/>
                    <a:p>
                      <a:r>
                        <a:rPr lang="en-US" sz="1400" dirty="0" smtClean="0"/>
                        <a:t>553.01</a:t>
                      </a:r>
                      <a:endParaRPr lang="en-US" sz="1400" dirty="0"/>
                    </a:p>
                  </a:txBody>
                  <a:tcPr marL="92291" marR="92291" marT="46145" marB="46145"/>
                </a:tc>
                <a:tc>
                  <a:txBody>
                    <a:bodyPr/>
                    <a:lstStyle/>
                    <a:p>
                      <a:r>
                        <a:rPr lang="en-US" sz="1400" dirty="0" smtClean="0"/>
                        <a:t>545.35</a:t>
                      </a:r>
                      <a:endParaRPr lang="en-US" sz="1400" dirty="0"/>
                    </a:p>
                  </a:txBody>
                  <a:tcPr marL="92291" marR="92291" marT="46145" marB="46145"/>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0203645"/>
              </p:ext>
            </p:extLst>
          </p:nvPr>
        </p:nvGraphicFramePr>
        <p:xfrm>
          <a:off x="685800" y="3840480"/>
          <a:ext cx="7772400" cy="1371600"/>
        </p:xfrm>
        <a:graphic>
          <a:graphicData uri="http://schemas.openxmlformats.org/drawingml/2006/table">
            <a:tbl>
              <a:tblPr firstRow="1" bandRow="1">
                <a:tableStyleId>{5C22544A-7EE6-4342-B048-85BDC9FD1C3A}</a:tableStyleId>
              </a:tblPr>
              <a:tblGrid>
                <a:gridCol w="3357012"/>
                <a:gridCol w="817583"/>
                <a:gridCol w="817583"/>
                <a:gridCol w="1063188"/>
                <a:gridCol w="817583"/>
                <a:gridCol w="899451"/>
              </a:tblGrid>
              <a:tr h="398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ED Visits/100,000 (2012-2014)**</a:t>
                      </a:r>
                    </a:p>
                  </a:txBody>
                  <a:tcPr marL="90737" marR="90737" marT="45368" marB="45368"/>
                </a:tc>
                <a:tc>
                  <a:txBody>
                    <a:bodyPr/>
                    <a:lstStyle/>
                    <a:p>
                      <a:r>
                        <a:rPr lang="en-US" sz="1400" dirty="0" smtClean="0"/>
                        <a:t>Nassau</a:t>
                      </a:r>
                      <a:endParaRPr lang="en-US" sz="1400" dirty="0"/>
                    </a:p>
                  </a:txBody>
                  <a:tcPr marL="90737" marR="90737" marT="45368" marB="45368"/>
                </a:tc>
                <a:tc>
                  <a:txBody>
                    <a:bodyPr/>
                    <a:lstStyle/>
                    <a:p>
                      <a:r>
                        <a:rPr lang="en-US" sz="1400" dirty="0" smtClean="0"/>
                        <a:t>Suffolk</a:t>
                      </a:r>
                      <a:endParaRPr lang="en-US" sz="1400" dirty="0"/>
                    </a:p>
                  </a:txBody>
                  <a:tcPr marL="90737" marR="90737" marT="45368" marB="45368"/>
                </a:tc>
                <a:tc>
                  <a:txBody>
                    <a:bodyPr/>
                    <a:lstStyle/>
                    <a:p>
                      <a:r>
                        <a:rPr lang="en-US" sz="1400" dirty="0" smtClean="0"/>
                        <a:t>Long Island</a:t>
                      </a:r>
                      <a:endParaRPr lang="en-US" sz="1400" dirty="0"/>
                    </a:p>
                  </a:txBody>
                  <a:tcPr marL="90737" marR="90737" marT="45368" marB="45368"/>
                </a:tc>
                <a:tc>
                  <a:txBody>
                    <a:bodyPr/>
                    <a:lstStyle/>
                    <a:p>
                      <a:r>
                        <a:rPr lang="en-US" sz="1400" dirty="0" smtClean="0"/>
                        <a:t>NYS</a:t>
                      </a:r>
                      <a:endParaRPr lang="en-US" sz="1400" dirty="0"/>
                    </a:p>
                  </a:txBody>
                  <a:tcPr marL="90737" marR="90737" marT="45368" marB="45368"/>
                </a:tc>
                <a:tc>
                  <a:txBody>
                    <a:bodyPr/>
                    <a:lstStyle/>
                    <a:p>
                      <a:r>
                        <a:rPr lang="en-US" sz="1400" dirty="0" smtClean="0"/>
                        <a:t>NYSxNYC</a:t>
                      </a:r>
                      <a:endParaRPr lang="en-US" sz="1400" dirty="0"/>
                    </a:p>
                  </a:txBody>
                  <a:tcPr marL="90737" marR="90737" marT="45368" marB="45368"/>
                </a:tc>
              </a:tr>
              <a:tr h="486657">
                <a:tc>
                  <a:txBody>
                    <a:bodyPr/>
                    <a:lstStyle/>
                    <a:p>
                      <a:r>
                        <a:rPr lang="en-US" sz="1400" dirty="0" smtClean="0"/>
                        <a:t>Male</a:t>
                      </a:r>
                    </a:p>
                  </a:txBody>
                  <a:tcPr marL="90737" marR="90737" marT="45368" marB="45368"/>
                </a:tc>
                <a:tc>
                  <a:txBody>
                    <a:bodyPr/>
                    <a:lstStyle/>
                    <a:p>
                      <a:r>
                        <a:rPr lang="en-US" sz="1400" dirty="0" smtClean="0"/>
                        <a:t>1440.17</a:t>
                      </a:r>
                      <a:endParaRPr lang="en-US" sz="1400" dirty="0"/>
                    </a:p>
                  </a:txBody>
                  <a:tcPr marL="90737" marR="90737" marT="45368" marB="45368"/>
                </a:tc>
                <a:tc>
                  <a:txBody>
                    <a:bodyPr/>
                    <a:lstStyle/>
                    <a:p>
                      <a:r>
                        <a:rPr lang="en-US" sz="1400" dirty="0" smtClean="0"/>
                        <a:t>1673.19</a:t>
                      </a:r>
                      <a:endParaRPr lang="en-US" sz="1400" dirty="0"/>
                    </a:p>
                  </a:txBody>
                  <a:tcPr marL="90737" marR="90737" marT="45368" marB="45368"/>
                </a:tc>
                <a:tc>
                  <a:txBody>
                    <a:bodyPr/>
                    <a:lstStyle/>
                    <a:p>
                      <a:r>
                        <a:rPr lang="en-US" sz="1400" dirty="0" smtClean="0"/>
                        <a:t>1564.89</a:t>
                      </a:r>
                      <a:endParaRPr lang="en-US" sz="1400" dirty="0"/>
                    </a:p>
                  </a:txBody>
                  <a:tcPr marL="90737" marR="90737" marT="45368" marB="45368"/>
                </a:tc>
                <a:tc>
                  <a:txBody>
                    <a:bodyPr/>
                    <a:lstStyle/>
                    <a:p>
                      <a:r>
                        <a:rPr lang="en-US" sz="1400" dirty="0" smtClean="0"/>
                        <a:t>2320.57</a:t>
                      </a:r>
                      <a:endParaRPr lang="en-US" sz="1400" dirty="0"/>
                    </a:p>
                  </a:txBody>
                  <a:tcPr marL="90737" marR="90737" marT="45368" marB="45368"/>
                </a:tc>
                <a:tc>
                  <a:txBody>
                    <a:bodyPr/>
                    <a:lstStyle/>
                    <a:p>
                      <a:r>
                        <a:rPr lang="en-US" sz="1400" dirty="0" smtClean="0"/>
                        <a:t>1831.20</a:t>
                      </a:r>
                      <a:endParaRPr lang="en-US" sz="1400" dirty="0"/>
                    </a:p>
                  </a:txBody>
                  <a:tcPr marL="90737" marR="90737" marT="45368" marB="45368"/>
                </a:tc>
              </a:tr>
              <a:tr h="486657">
                <a:tc>
                  <a:txBody>
                    <a:bodyPr/>
                    <a:lstStyle/>
                    <a:p>
                      <a:r>
                        <a:rPr lang="en-US" sz="1400" dirty="0" smtClean="0"/>
                        <a:t>Female</a:t>
                      </a:r>
                    </a:p>
                  </a:txBody>
                  <a:tcPr marL="90737" marR="90737" marT="45368" marB="45368"/>
                </a:tc>
                <a:tc>
                  <a:txBody>
                    <a:bodyPr/>
                    <a:lstStyle/>
                    <a:p>
                      <a:r>
                        <a:rPr lang="en-US" sz="1400" dirty="0" smtClean="0"/>
                        <a:t>1160.15</a:t>
                      </a:r>
                      <a:endParaRPr lang="en-US" sz="1400" dirty="0"/>
                    </a:p>
                  </a:txBody>
                  <a:tcPr marL="90737" marR="90737" marT="45368" marB="45368"/>
                </a:tc>
                <a:tc>
                  <a:txBody>
                    <a:bodyPr/>
                    <a:lstStyle/>
                    <a:p>
                      <a:r>
                        <a:rPr lang="en-US" sz="1400" dirty="0" smtClean="0"/>
                        <a:t>1432.12</a:t>
                      </a:r>
                      <a:endParaRPr lang="en-US" sz="1400" dirty="0"/>
                    </a:p>
                  </a:txBody>
                  <a:tcPr marL="90737" marR="90737" marT="45368" marB="45368"/>
                </a:tc>
                <a:tc>
                  <a:txBody>
                    <a:bodyPr/>
                    <a:lstStyle/>
                    <a:p>
                      <a:r>
                        <a:rPr lang="en-US" sz="1400" dirty="0" smtClean="0"/>
                        <a:t>1303.64</a:t>
                      </a:r>
                      <a:endParaRPr lang="en-US" sz="1400" dirty="0"/>
                    </a:p>
                  </a:txBody>
                  <a:tcPr marL="90737" marR="90737" marT="45368" marB="45368"/>
                </a:tc>
                <a:tc>
                  <a:txBody>
                    <a:bodyPr/>
                    <a:lstStyle/>
                    <a:p>
                      <a:r>
                        <a:rPr lang="en-US" sz="1400" dirty="0" smtClean="0"/>
                        <a:t>1660.59</a:t>
                      </a:r>
                      <a:endParaRPr lang="en-US" sz="1400" dirty="0"/>
                    </a:p>
                  </a:txBody>
                  <a:tcPr marL="90737" marR="90737" marT="45368" marB="45368"/>
                </a:tc>
                <a:tc>
                  <a:txBody>
                    <a:bodyPr/>
                    <a:lstStyle/>
                    <a:p>
                      <a:r>
                        <a:rPr lang="en-US" sz="1400" dirty="0" smtClean="0"/>
                        <a:t>1627.63</a:t>
                      </a:r>
                      <a:endParaRPr lang="en-US" sz="1400" dirty="0"/>
                    </a:p>
                  </a:txBody>
                  <a:tcPr marL="90737" marR="90737" marT="45368" marB="45368"/>
                </a:tc>
              </a:tr>
            </a:tbl>
          </a:graphicData>
        </a:graphic>
      </p:graphicFrame>
      <p:sp>
        <p:nvSpPr>
          <p:cNvPr id="6" name="TextBox 5"/>
          <p:cNvSpPr txBox="1"/>
          <p:nvPr/>
        </p:nvSpPr>
        <p:spPr>
          <a:xfrm>
            <a:off x="381000" y="6248400"/>
            <a:ext cx="1978427" cy="261610"/>
          </a:xfrm>
          <a:prstGeom prst="rect">
            <a:avLst/>
          </a:prstGeom>
          <a:noFill/>
        </p:spPr>
        <p:txBody>
          <a:bodyPr wrap="none" rtlCol="0">
            <a:spAutoFit/>
          </a:bodyPr>
          <a:lstStyle/>
          <a:p>
            <a:r>
              <a:rPr lang="en-US" sz="1100" dirty="0" smtClean="0"/>
              <a:t>**SPARCS Database 2012-2014</a:t>
            </a:r>
            <a:endParaRPr lang="en-US" sz="1100" dirty="0"/>
          </a:p>
        </p:txBody>
      </p:sp>
      <p:sp>
        <p:nvSpPr>
          <p:cNvPr id="3" name="TextBox 2"/>
          <p:cNvSpPr txBox="1"/>
          <p:nvPr/>
        </p:nvSpPr>
        <p:spPr>
          <a:xfrm>
            <a:off x="711365" y="228600"/>
            <a:ext cx="7721280" cy="954107"/>
          </a:xfrm>
          <a:prstGeom prst="rect">
            <a:avLst/>
          </a:prstGeom>
          <a:noFill/>
        </p:spPr>
        <p:txBody>
          <a:bodyPr wrap="none" rtlCol="0">
            <a:spAutoFit/>
          </a:bodyPr>
          <a:lstStyle/>
          <a:p>
            <a:pPr algn="ctr"/>
            <a:r>
              <a:rPr lang="en-US" sz="2800" dirty="0">
                <a:solidFill>
                  <a:schemeClr val="tx2"/>
                </a:solidFill>
                <a:effectLst>
                  <a:outerShdw blurRad="63500" dist="38100" dir="5400000" algn="t" rotWithShape="0">
                    <a:prstClr val="black">
                      <a:alpha val="25000"/>
                    </a:prstClr>
                  </a:outerShdw>
                </a:effectLst>
                <a:ea typeface="+mj-ea"/>
                <a:cs typeface="+mj-cs"/>
              </a:rPr>
              <a:t>Average Age Adjusted Mental Disease and Disorder </a:t>
            </a:r>
            <a:endParaRPr lang="en-US" sz="2800" dirty="0" smtClean="0">
              <a:solidFill>
                <a:schemeClr val="tx2"/>
              </a:solidFill>
              <a:effectLst>
                <a:outerShdw blurRad="63500" dist="38100" dir="5400000" algn="t" rotWithShape="0">
                  <a:prstClr val="black">
                    <a:alpha val="25000"/>
                  </a:prstClr>
                </a:outerShdw>
              </a:effectLst>
              <a:ea typeface="+mj-ea"/>
              <a:cs typeface="+mj-cs"/>
            </a:endParaRPr>
          </a:p>
          <a:p>
            <a:pPr algn="ctr"/>
            <a:r>
              <a:rPr lang="en-US" sz="2800" dirty="0" smtClean="0">
                <a:solidFill>
                  <a:schemeClr val="tx2"/>
                </a:solidFill>
                <a:effectLst>
                  <a:outerShdw blurRad="63500" dist="38100" dir="5400000" algn="t" rotWithShape="0">
                    <a:prstClr val="black">
                      <a:alpha val="25000"/>
                    </a:prstClr>
                  </a:outerShdw>
                </a:effectLst>
                <a:ea typeface="+mj-ea"/>
                <a:cs typeface="+mj-cs"/>
              </a:rPr>
              <a:t>Rates by Gender</a:t>
            </a:r>
            <a:endParaRPr lang="en-US" sz="2800" dirty="0">
              <a:solidFill>
                <a:schemeClr val="tx2"/>
              </a:solidFill>
              <a:effectLst>
                <a:outerShdw blurRad="63500" dist="38100" dir="5400000" algn="t" rotWithShape="0">
                  <a:prstClr val="black">
                    <a:alpha val="25000"/>
                  </a:prstClr>
                </a:outerShdw>
              </a:effectLst>
              <a:ea typeface="+mj-ea"/>
              <a:cs typeface="+mj-cs"/>
            </a:endParaRPr>
          </a:p>
        </p:txBody>
      </p:sp>
    </p:spTree>
    <p:extLst>
      <p:ext uri="{BB962C8B-B14F-4D97-AF65-F5344CB8AC3E}">
        <p14:creationId xmlns:p14="http://schemas.microsoft.com/office/powerpoint/2010/main" val="2069678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914400"/>
          </a:xfrm>
        </p:spPr>
        <p:txBody>
          <a:bodyPr>
            <a:normAutofit fontScale="90000"/>
          </a:bodyPr>
          <a:lstStyle/>
          <a:p>
            <a:pPr>
              <a:lnSpc>
                <a:spcPct val="100000"/>
              </a:lnSpc>
            </a:pPr>
            <a:r>
              <a:rPr lang="en-US" sz="2800" dirty="0"/>
              <a:t>Average </a:t>
            </a:r>
            <a:r>
              <a:rPr lang="en-US" sz="2800" dirty="0" smtClean="0"/>
              <a:t>Age Adjusted Mental Disease </a:t>
            </a:r>
            <a:r>
              <a:rPr lang="en-US" sz="2800" dirty="0"/>
              <a:t>and </a:t>
            </a:r>
            <a:r>
              <a:rPr lang="en-US" sz="2800" dirty="0" smtClean="0"/>
              <a:t>Disorders Rate by Race/Ethnicity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4145918"/>
              </p:ext>
            </p:extLst>
          </p:nvPr>
        </p:nvGraphicFramePr>
        <p:xfrm>
          <a:off x="457857" y="2131060"/>
          <a:ext cx="8229600" cy="2595880"/>
        </p:xfrm>
        <a:graphic>
          <a:graphicData uri="http://schemas.openxmlformats.org/drawingml/2006/table">
            <a:tbl>
              <a:tblPr firstRow="1" bandRow="1">
                <a:tableStyleId>{5C22544A-7EE6-4342-B048-85BDC9FD1C3A}</a:tableStyleId>
              </a:tblPr>
              <a:tblGrid>
                <a:gridCol w="3461705"/>
                <a:gridCol w="855084"/>
                <a:gridCol w="830988"/>
                <a:gridCol w="1188972"/>
                <a:gridCol w="914676"/>
                <a:gridCol w="9781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Hospitalizations/100,000 (2012-2014)**</a:t>
                      </a:r>
                    </a:p>
                  </a:txBody>
                  <a:tcPr marL="94578" marR="94578"/>
                </a:tc>
                <a:tc>
                  <a:txBody>
                    <a:bodyPr/>
                    <a:lstStyle/>
                    <a:p>
                      <a:r>
                        <a:rPr lang="en-US" sz="1400" dirty="0" smtClean="0"/>
                        <a:t>Nassau</a:t>
                      </a:r>
                      <a:endParaRPr lang="en-US" sz="1400" dirty="0"/>
                    </a:p>
                  </a:txBody>
                  <a:tcPr marL="94578" marR="94578"/>
                </a:tc>
                <a:tc>
                  <a:txBody>
                    <a:bodyPr/>
                    <a:lstStyle/>
                    <a:p>
                      <a:r>
                        <a:rPr lang="en-US" sz="1400" dirty="0" smtClean="0"/>
                        <a:t>Suffolk</a:t>
                      </a:r>
                      <a:endParaRPr lang="en-US" sz="1400" dirty="0"/>
                    </a:p>
                  </a:txBody>
                  <a:tcPr marL="94578" marR="94578"/>
                </a:tc>
                <a:tc>
                  <a:txBody>
                    <a:bodyPr/>
                    <a:lstStyle/>
                    <a:p>
                      <a:r>
                        <a:rPr lang="en-US" sz="1400" dirty="0" smtClean="0"/>
                        <a:t>Long Island</a:t>
                      </a:r>
                      <a:endParaRPr lang="en-US" sz="1400" dirty="0"/>
                    </a:p>
                  </a:txBody>
                  <a:tcPr marL="94578" marR="94578"/>
                </a:tc>
                <a:tc>
                  <a:txBody>
                    <a:bodyPr/>
                    <a:lstStyle/>
                    <a:p>
                      <a:r>
                        <a:rPr lang="en-US" sz="1400" dirty="0" smtClean="0"/>
                        <a:t>NYS</a:t>
                      </a:r>
                      <a:endParaRPr lang="en-US" sz="1400" dirty="0"/>
                    </a:p>
                  </a:txBody>
                  <a:tcPr marL="94578" marR="94578"/>
                </a:tc>
                <a:tc>
                  <a:txBody>
                    <a:bodyPr/>
                    <a:lstStyle/>
                    <a:p>
                      <a:r>
                        <a:rPr lang="en-US" sz="1400" dirty="0" smtClean="0"/>
                        <a:t>NYSxNYC</a:t>
                      </a:r>
                      <a:endParaRPr lang="en-US" sz="1400" dirty="0"/>
                    </a:p>
                  </a:txBody>
                  <a:tcPr marL="94578" marR="94578"/>
                </a:tc>
              </a:tr>
              <a:tr h="370840">
                <a:tc>
                  <a:txBody>
                    <a:bodyPr/>
                    <a:lstStyle/>
                    <a:p>
                      <a:r>
                        <a:rPr lang="en-US" sz="1400" dirty="0" smtClean="0"/>
                        <a:t>Male - White</a:t>
                      </a:r>
                    </a:p>
                  </a:txBody>
                  <a:tcPr marL="94578" marR="94578"/>
                </a:tc>
                <a:tc>
                  <a:txBody>
                    <a:bodyPr/>
                    <a:lstStyle/>
                    <a:p>
                      <a:r>
                        <a:rPr lang="en-US" sz="1400" dirty="0" smtClean="0"/>
                        <a:t>442.12</a:t>
                      </a:r>
                    </a:p>
                  </a:txBody>
                  <a:tcPr marL="94578" marR="94578"/>
                </a:tc>
                <a:tc>
                  <a:txBody>
                    <a:bodyPr/>
                    <a:lstStyle/>
                    <a:p>
                      <a:r>
                        <a:rPr lang="en-US" sz="1400" dirty="0" smtClean="0"/>
                        <a:t>425.91</a:t>
                      </a:r>
                      <a:endParaRPr lang="en-US" sz="1400" dirty="0"/>
                    </a:p>
                  </a:txBody>
                  <a:tcPr marL="94578" marR="94578"/>
                </a:tc>
                <a:tc>
                  <a:txBody>
                    <a:bodyPr/>
                    <a:lstStyle/>
                    <a:p>
                      <a:r>
                        <a:rPr lang="en-US" sz="1400" dirty="0" smtClean="0"/>
                        <a:t>419.63</a:t>
                      </a:r>
                      <a:endParaRPr lang="en-US" sz="1400" dirty="0"/>
                    </a:p>
                  </a:txBody>
                  <a:tcPr marL="94578" marR="94578"/>
                </a:tc>
                <a:tc>
                  <a:txBody>
                    <a:bodyPr/>
                    <a:lstStyle/>
                    <a:p>
                      <a:r>
                        <a:rPr lang="en-US" sz="1400" dirty="0" smtClean="0"/>
                        <a:t>480.33</a:t>
                      </a:r>
                      <a:endParaRPr lang="en-US" sz="1400" dirty="0"/>
                    </a:p>
                  </a:txBody>
                  <a:tcPr marL="94578" marR="94578"/>
                </a:tc>
                <a:tc>
                  <a:txBody>
                    <a:bodyPr/>
                    <a:lstStyle/>
                    <a:p>
                      <a:r>
                        <a:rPr lang="en-US" sz="1400" dirty="0" smtClean="0"/>
                        <a:t>503.01</a:t>
                      </a:r>
                      <a:endParaRPr lang="en-US" sz="1400" dirty="0"/>
                    </a:p>
                  </a:txBody>
                  <a:tcPr marL="94578" marR="94578"/>
                </a:tc>
              </a:tr>
              <a:tr h="370840">
                <a:tc>
                  <a:txBody>
                    <a:bodyPr/>
                    <a:lstStyle/>
                    <a:p>
                      <a:r>
                        <a:rPr lang="en-US" sz="1400" dirty="0" smtClean="0"/>
                        <a:t>Female -</a:t>
                      </a:r>
                      <a:r>
                        <a:rPr lang="en-US" sz="1400" baseline="0" dirty="0" smtClean="0"/>
                        <a:t> White</a:t>
                      </a:r>
                      <a:endParaRPr lang="en-US" sz="1400" dirty="0" smtClean="0"/>
                    </a:p>
                  </a:txBody>
                  <a:tcPr marL="94578" marR="94578"/>
                </a:tc>
                <a:tc>
                  <a:txBody>
                    <a:bodyPr/>
                    <a:lstStyle/>
                    <a:p>
                      <a:r>
                        <a:rPr lang="en-US" sz="1400" dirty="0" smtClean="0"/>
                        <a:t>418.09</a:t>
                      </a:r>
                      <a:endParaRPr lang="en-US" sz="1400" dirty="0"/>
                    </a:p>
                  </a:txBody>
                  <a:tcPr marL="94578" marR="94578"/>
                </a:tc>
                <a:tc>
                  <a:txBody>
                    <a:bodyPr/>
                    <a:lstStyle/>
                    <a:p>
                      <a:r>
                        <a:rPr lang="en-US" sz="1400" dirty="0" smtClean="0"/>
                        <a:t>429.02</a:t>
                      </a:r>
                      <a:endParaRPr lang="en-US" sz="1400" dirty="0"/>
                    </a:p>
                  </a:txBody>
                  <a:tcPr marL="94578" marR="94578"/>
                </a:tc>
                <a:tc>
                  <a:txBody>
                    <a:bodyPr/>
                    <a:lstStyle/>
                    <a:p>
                      <a:r>
                        <a:rPr lang="en-US" sz="1400" dirty="0" smtClean="0"/>
                        <a:t>408.95</a:t>
                      </a:r>
                      <a:endParaRPr lang="en-US" sz="1400" dirty="0"/>
                    </a:p>
                  </a:txBody>
                  <a:tcPr marL="94578" marR="94578"/>
                </a:tc>
                <a:tc>
                  <a:txBody>
                    <a:bodyPr/>
                    <a:lstStyle/>
                    <a:p>
                      <a:r>
                        <a:rPr lang="en-US" sz="1400" dirty="0" smtClean="0"/>
                        <a:t>465.13</a:t>
                      </a:r>
                      <a:endParaRPr lang="en-US" sz="1400" dirty="0"/>
                    </a:p>
                  </a:txBody>
                  <a:tcPr marL="94578" marR="94578"/>
                </a:tc>
                <a:tc>
                  <a:txBody>
                    <a:bodyPr/>
                    <a:lstStyle/>
                    <a:p>
                      <a:r>
                        <a:rPr lang="en-US" sz="1400" dirty="0" smtClean="0"/>
                        <a:t>505.23</a:t>
                      </a:r>
                      <a:endParaRPr lang="en-US" sz="1400" dirty="0"/>
                    </a:p>
                  </a:txBody>
                  <a:tcPr marL="94578" marR="94578"/>
                </a:tc>
              </a:tr>
              <a:tr h="370840">
                <a:tc>
                  <a:txBody>
                    <a:bodyPr/>
                    <a:lstStyle/>
                    <a:p>
                      <a:r>
                        <a:rPr lang="en-US" sz="1400" dirty="0" smtClean="0"/>
                        <a:t>Male - Black</a:t>
                      </a:r>
                    </a:p>
                  </a:txBody>
                  <a:tcPr marL="94578" marR="94578"/>
                </a:tc>
                <a:tc>
                  <a:txBody>
                    <a:bodyPr/>
                    <a:lstStyle/>
                    <a:p>
                      <a:r>
                        <a:rPr lang="en-US" sz="1400" dirty="0" smtClean="0"/>
                        <a:t>962.34</a:t>
                      </a:r>
                      <a:endParaRPr lang="en-US" sz="1400" dirty="0"/>
                    </a:p>
                  </a:txBody>
                  <a:tcPr marL="94578" marR="94578"/>
                </a:tc>
                <a:tc>
                  <a:txBody>
                    <a:bodyPr/>
                    <a:lstStyle/>
                    <a:p>
                      <a:r>
                        <a:rPr lang="en-US" sz="1400" dirty="0" smtClean="0"/>
                        <a:t>758.63</a:t>
                      </a:r>
                      <a:endParaRPr lang="en-US" sz="1400" dirty="0"/>
                    </a:p>
                  </a:txBody>
                  <a:tcPr marL="94578" marR="94578"/>
                </a:tc>
                <a:tc>
                  <a:txBody>
                    <a:bodyPr/>
                    <a:lstStyle/>
                    <a:p>
                      <a:r>
                        <a:rPr lang="en-US" sz="1400" dirty="0" smtClean="0"/>
                        <a:t>945.86</a:t>
                      </a:r>
                      <a:endParaRPr lang="en-US" sz="1400" dirty="0"/>
                    </a:p>
                  </a:txBody>
                  <a:tcPr marL="94578" marR="94578"/>
                </a:tc>
                <a:tc>
                  <a:txBody>
                    <a:bodyPr/>
                    <a:lstStyle/>
                    <a:p>
                      <a:r>
                        <a:rPr lang="en-US" sz="1400" dirty="0" smtClean="0"/>
                        <a:t>1250.35</a:t>
                      </a:r>
                      <a:endParaRPr lang="en-US" sz="1400" dirty="0"/>
                    </a:p>
                  </a:txBody>
                  <a:tcPr marL="94578" marR="94578"/>
                </a:tc>
                <a:tc>
                  <a:txBody>
                    <a:bodyPr/>
                    <a:lstStyle/>
                    <a:p>
                      <a:r>
                        <a:rPr lang="en-US" sz="1400" dirty="0" smtClean="0"/>
                        <a:t>1022.50</a:t>
                      </a:r>
                      <a:endParaRPr lang="en-US" sz="1400" dirty="0"/>
                    </a:p>
                  </a:txBody>
                  <a:tcPr marL="94578" marR="94578"/>
                </a:tc>
              </a:tr>
              <a:tr h="370840">
                <a:tc>
                  <a:txBody>
                    <a:bodyPr/>
                    <a:lstStyle/>
                    <a:p>
                      <a:r>
                        <a:rPr lang="en-US" sz="1400" dirty="0" smtClean="0"/>
                        <a:t>Female – Black</a:t>
                      </a:r>
                    </a:p>
                  </a:txBody>
                  <a:tcPr marL="94578" marR="94578"/>
                </a:tc>
                <a:tc>
                  <a:txBody>
                    <a:bodyPr/>
                    <a:lstStyle/>
                    <a:p>
                      <a:r>
                        <a:rPr lang="en-US" sz="1400" dirty="0" smtClean="0"/>
                        <a:t>665.07</a:t>
                      </a:r>
                      <a:endParaRPr lang="en-US" sz="1400" dirty="0"/>
                    </a:p>
                  </a:txBody>
                  <a:tcPr marL="94578" marR="94578"/>
                </a:tc>
                <a:tc>
                  <a:txBody>
                    <a:bodyPr/>
                    <a:lstStyle/>
                    <a:p>
                      <a:r>
                        <a:rPr lang="en-US" sz="1400" dirty="0" smtClean="0"/>
                        <a:t>502.91</a:t>
                      </a:r>
                      <a:endParaRPr lang="en-US" sz="1400" dirty="0"/>
                    </a:p>
                  </a:txBody>
                  <a:tcPr marL="94578" marR="94578"/>
                </a:tc>
                <a:tc>
                  <a:txBody>
                    <a:bodyPr/>
                    <a:lstStyle/>
                    <a:p>
                      <a:r>
                        <a:rPr lang="en-US" sz="1400" dirty="0" smtClean="0"/>
                        <a:t>663.01</a:t>
                      </a:r>
                      <a:endParaRPr lang="en-US" sz="1400" dirty="0"/>
                    </a:p>
                  </a:txBody>
                  <a:tcPr marL="94578" marR="94578"/>
                </a:tc>
                <a:tc>
                  <a:txBody>
                    <a:bodyPr/>
                    <a:lstStyle/>
                    <a:p>
                      <a:r>
                        <a:rPr lang="en-US" sz="1400" dirty="0" smtClean="0"/>
                        <a:t>814.80</a:t>
                      </a:r>
                      <a:endParaRPr lang="en-US" sz="1400" dirty="0"/>
                    </a:p>
                  </a:txBody>
                  <a:tcPr marL="94578" marR="94578"/>
                </a:tc>
                <a:tc>
                  <a:txBody>
                    <a:bodyPr/>
                    <a:lstStyle/>
                    <a:p>
                      <a:r>
                        <a:rPr lang="en-US" sz="1400" dirty="0" smtClean="0"/>
                        <a:t>863.93</a:t>
                      </a:r>
                      <a:endParaRPr lang="en-US" sz="1400" dirty="0"/>
                    </a:p>
                  </a:txBody>
                  <a:tcPr marL="94578" marR="94578"/>
                </a:tc>
              </a:tr>
              <a:tr h="370840">
                <a:tc>
                  <a:txBody>
                    <a:bodyPr/>
                    <a:lstStyle/>
                    <a:p>
                      <a:r>
                        <a:rPr lang="en-US" sz="1400" dirty="0" smtClean="0"/>
                        <a:t>Male – Hispanic</a:t>
                      </a:r>
                    </a:p>
                  </a:txBody>
                  <a:tcPr marL="94578" marR="94578"/>
                </a:tc>
                <a:tc>
                  <a:txBody>
                    <a:bodyPr/>
                    <a:lstStyle/>
                    <a:p>
                      <a:r>
                        <a:rPr lang="en-US" sz="1400" dirty="0" smtClean="0"/>
                        <a:t>289.45</a:t>
                      </a:r>
                      <a:endParaRPr lang="en-US" sz="1400" dirty="0"/>
                    </a:p>
                  </a:txBody>
                  <a:tcPr marL="94578" marR="94578"/>
                </a:tc>
                <a:tc>
                  <a:txBody>
                    <a:bodyPr/>
                    <a:lstStyle/>
                    <a:p>
                      <a:r>
                        <a:rPr lang="en-US" sz="1400" dirty="0" smtClean="0"/>
                        <a:t>189.06</a:t>
                      </a:r>
                      <a:endParaRPr lang="en-US" sz="1400" dirty="0"/>
                    </a:p>
                  </a:txBody>
                  <a:tcPr marL="94578" marR="94578"/>
                </a:tc>
                <a:tc>
                  <a:txBody>
                    <a:bodyPr/>
                    <a:lstStyle/>
                    <a:p>
                      <a:r>
                        <a:rPr lang="en-US" sz="1400" dirty="0" smtClean="0"/>
                        <a:t>242.63</a:t>
                      </a:r>
                      <a:endParaRPr lang="en-US" sz="1400" dirty="0"/>
                    </a:p>
                  </a:txBody>
                  <a:tcPr marL="94578" marR="94578"/>
                </a:tc>
                <a:tc>
                  <a:txBody>
                    <a:bodyPr/>
                    <a:lstStyle/>
                    <a:p>
                      <a:r>
                        <a:rPr lang="en-US" sz="1400" dirty="0" smtClean="0"/>
                        <a:t>531.72</a:t>
                      </a:r>
                      <a:endParaRPr lang="en-US" sz="1400" dirty="0"/>
                    </a:p>
                  </a:txBody>
                  <a:tcPr marL="94578" marR="94578"/>
                </a:tc>
                <a:tc>
                  <a:txBody>
                    <a:bodyPr/>
                    <a:lstStyle/>
                    <a:p>
                      <a:r>
                        <a:rPr lang="en-US" sz="1400" dirty="0" smtClean="0"/>
                        <a:t>483.20</a:t>
                      </a:r>
                      <a:endParaRPr lang="en-US" sz="1400" dirty="0"/>
                    </a:p>
                  </a:txBody>
                  <a:tcPr marL="94578" marR="94578"/>
                </a:tc>
              </a:tr>
              <a:tr h="370840">
                <a:tc>
                  <a:txBody>
                    <a:bodyPr/>
                    <a:lstStyle/>
                    <a:p>
                      <a:r>
                        <a:rPr lang="en-US" sz="1400" dirty="0" smtClean="0"/>
                        <a:t>Female - Hispanic</a:t>
                      </a:r>
                    </a:p>
                  </a:txBody>
                  <a:tcPr marL="94578" marR="94578"/>
                </a:tc>
                <a:tc>
                  <a:txBody>
                    <a:bodyPr/>
                    <a:lstStyle/>
                    <a:p>
                      <a:r>
                        <a:rPr lang="en-US" sz="1400" dirty="0" smtClean="0"/>
                        <a:t>328.62</a:t>
                      </a:r>
                      <a:endParaRPr lang="en-US" sz="1400" dirty="0"/>
                    </a:p>
                  </a:txBody>
                  <a:tcPr marL="94578" marR="94578"/>
                </a:tc>
                <a:tc>
                  <a:txBody>
                    <a:bodyPr/>
                    <a:lstStyle/>
                    <a:p>
                      <a:r>
                        <a:rPr lang="en-US" sz="1400" dirty="0" smtClean="0"/>
                        <a:t>204.05</a:t>
                      </a:r>
                      <a:endParaRPr lang="en-US" sz="1400" dirty="0"/>
                    </a:p>
                  </a:txBody>
                  <a:tcPr marL="94578" marR="94578"/>
                </a:tc>
                <a:tc>
                  <a:txBody>
                    <a:bodyPr/>
                    <a:lstStyle/>
                    <a:p>
                      <a:r>
                        <a:rPr lang="en-US" sz="1400" dirty="0" smtClean="0"/>
                        <a:t>278.58</a:t>
                      </a:r>
                      <a:endParaRPr lang="en-US" sz="1400" dirty="0"/>
                    </a:p>
                  </a:txBody>
                  <a:tcPr marL="94578" marR="94578"/>
                </a:tc>
                <a:tc>
                  <a:txBody>
                    <a:bodyPr/>
                    <a:lstStyle/>
                    <a:p>
                      <a:r>
                        <a:rPr lang="en-US" sz="1400" dirty="0" smtClean="0"/>
                        <a:t>437.49</a:t>
                      </a:r>
                      <a:endParaRPr lang="en-US" sz="1400" dirty="0"/>
                    </a:p>
                  </a:txBody>
                  <a:tcPr marL="94578" marR="94578"/>
                </a:tc>
                <a:tc>
                  <a:txBody>
                    <a:bodyPr/>
                    <a:lstStyle/>
                    <a:p>
                      <a:r>
                        <a:rPr lang="en-US" sz="1400" dirty="0" smtClean="0"/>
                        <a:t>484.45</a:t>
                      </a:r>
                      <a:endParaRPr lang="en-US" sz="1400" dirty="0"/>
                    </a:p>
                  </a:txBody>
                  <a:tcPr marL="94578" marR="94578"/>
                </a:tc>
              </a:tr>
            </a:tbl>
          </a:graphicData>
        </a:graphic>
      </p:graphicFrame>
      <p:sp>
        <p:nvSpPr>
          <p:cNvPr id="5" name="TextBox 4"/>
          <p:cNvSpPr txBox="1"/>
          <p:nvPr/>
        </p:nvSpPr>
        <p:spPr>
          <a:xfrm>
            <a:off x="381000" y="6248400"/>
            <a:ext cx="1978427" cy="261610"/>
          </a:xfrm>
          <a:prstGeom prst="rect">
            <a:avLst/>
          </a:prstGeom>
          <a:noFill/>
        </p:spPr>
        <p:txBody>
          <a:bodyPr wrap="none" rtlCol="0">
            <a:spAutoFit/>
          </a:bodyPr>
          <a:lstStyle/>
          <a:p>
            <a:r>
              <a:rPr lang="en-US" sz="1100" dirty="0" smtClean="0"/>
              <a:t>**SPARCS Database 2012-2014</a:t>
            </a:r>
            <a:endParaRPr lang="en-US" sz="1100" dirty="0"/>
          </a:p>
        </p:txBody>
      </p:sp>
    </p:spTree>
    <p:extLst>
      <p:ext uri="{BB962C8B-B14F-4D97-AF65-F5344CB8AC3E}">
        <p14:creationId xmlns:p14="http://schemas.microsoft.com/office/powerpoint/2010/main" val="2963281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81000" y="304800"/>
            <a:ext cx="8229600" cy="914400"/>
          </a:xfrm>
        </p:spPr>
        <p:txBody>
          <a:bodyPr>
            <a:normAutofit fontScale="90000"/>
          </a:bodyPr>
          <a:lstStyle/>
          <a:p>
            <a:pPr>
              <a:lnSpc>
                <a:spcPct val="100000"/>
              </a:lnSpc>
            </a:pPr>
            <a:r>
              <a:rPr lang="en-US" sz="2800" dirty="0"/>
              <a:t>Average </a:t>
            </a:r>
            <a:r>
              <a:rPr lang="en-US" sz="2800" dirty="0" smtClean="0"/>
              <a:t>Age Adjusted Mental Disease </a:t>
            </a:r>
            <a:r>
              <a:rPr lang="en-US" sz="2800" dirty="0"/>
              <a:t>and </a:t>
            </a:r>
            <a:r>
              <a:rPr lang="en-US" sz="2800" dirty="0" smtClean="0"/>
              <a:t>Disorders Rate by Race/Ethnicity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9108114"/>
              </p:ext>
            </p:extLst>
          </p:nvPr>
        </p:nvGraphicFramePr>
        <p:xfrm>
          <a:off x="457200" y="2131060"/>
          <a:ext cx="8229600" cy="2595880"/>
        </p:xfrm>
        <a:graphic>
          <a:graphicData uri="http://schemas.openxmlformats.org/drawingml/2006/table">
            <a:tbl>
              <a:tblPr firstRow="1" bandRow="1">
                <a:tableStyleId>{5C22544A-7EE6-4342-B048-85BDC9FD1C3A}</a:tableStyleId>
              </a:tblPr>
              <a:tblGrid>
                <a:gridCol w="3383293"/>
                <a:gridCol w="836316"/>
                <a:gridCol w="1044566"/>
                <a:gridCol w="1168103"/>
                <a:gridCol w="836316"/>
                <a:gridCol w="96100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ED Visits/100,000 (2012-2014)**</a:t>
                      </a:r>
                    </a:p>
                  </a:txBody>
                  <a:tcPr/>
                </a:tc>
                <a:tc>
                  <a:txBody>
                    <a:bodyPr/>
                    <a:lstStyle/>
                    <a:p>
                      <a:r>
                        <a:rPr lang="en-US" sz="1400" dirty="0" smtClean="0"/>
                        <a:t>Nassau</a:t>
                      </a:r>
                      <a:endParaRPr lang="en-US" sz="1400" dirty="0"/>
                    </a:p>
                  </a:txBody>
                  <a:tcPr/>
                </a:tc>
                <a:tc>
                  <a:txBody>
                    <a:bodyPr/>
                    <a:lstStyle/>
                    <a:p>
                      <a:r>
                        <a:rPr lang="en-US" sz="1400" dirty="0" smtClean="0"/>
                        <a:t>Suffolk</a:t>
                      </a:r>
                      <a:endParaRPr lang="en-US" sz="1400" dirty="0"/>
                    </a:p>
                  </a:txBody>
                  <a:tcPr/>
                </a:tc>
                <a:tc>
                  <a:txBody>
                    <a:bodyPr/>
                    <a:lstStyle/>
                    <a:p>
                      <a:r>
                        <a:rPr lang="en-US" sz="1400" dirty="0" smtClean="0"/>
                        <a:t>Long Island</a:t>
                      </a:r>
                      <a:endParaRPr lang="en-US" sz="1400" dirty="0"/>
                    </a:p>
                  </a:txBody>
                  <a:tcPr/>
                </a:tc>
                <a:tc>
                  <a:txBody>
                    <a:bodyPr/>
                    <a:lstStyle/>
                    <a:p>
                      <a:r>
                        <a:rPr lang="en-US" sz="1400" dirty="0" smtClean="0"/>
                        <a:t>NYS</a:t>
                      </a:r>
                      <a:endParaRPr lang="en-US" sz="1400" dirty="0"/>
                    </a:p>
                  </a:txBody>
                  <a:tcPr/>
                </a:tc>
                <a:tc>
                  <a:txBody>
                    <a:bodyPr/>
                    <a:lstStyle/>
                    <a:p>
                      <a:r>
                        <a:rPr lang="en-US" sz="1400" dirty="0" smtClean="0"/>
                        <a:t>NYSxNYC</a:t>
                      </a:r>
                      <a:endParaRPr lang="en-US" sz="1400" dirty="0"/>
                    </a:p>
                  </a:txBody>
                  <a:tcPr/>
                </a:tc>
              </a:tr>
              <a:tr h="370840">
                <a:tc>
                  <a:txBody>
                    <a:bodyPr/>
                    <a:lstStyle/>
                    <a:p>
                      <a:r>
                        <a:rPr lang="en-US" sz="1400" dirty="0" smtClean="0"/>
                        <a:t>Male - White</a:t>
                      </a:r>
                    </a:p>
                  </a:txBody>
                  <a:tcPr/>
                </a:tc>
                <a:tc>
                  <a:txBody>
                    <a:bodyPr/>
                    <a:lstStyle/>
                    <a:p>
                      <a:r>
                        <a:rPr lang="en-US" sz="1400" dirty="0" smtClean="0"/>
                        <a:t>1371.57</a:t>
                      </a:r>
                      <a:endParaRPr lang="en-US" sz="1400" dirty="0"/>
                    </a:p>
                  </a:txBody>
                  <a:tcPr/>
                </a:tc>
                <a:tc>
                  <a:txBody>
                    <a:bodyPr/>
                    <a:lstStyle/>
                    <a:p>
                      <a:r>
                        <a:rPr lang="en-US" sz="1400" dirty="0" smtClean="0"/>
                        <a:t>1525.82</a:t>
                      </a:r>
                      <a:endParaRPr lang="en-US" sz="1400" dirty="0"/>
                    </a:p>
                  </a:txBody>
                  <a:tcPr/>
                </a:tc>
                <a:tc>
                  <a:txBody>
                    <a:bodyPr/>
                    <a:lstStyle/>
                    <a:p>
                      <a:r>
                        <a:rPr lang="en-US" sz="1400" dirty="0" smtClean="0"/>
                        <a:t>1457.63</a:t>
                      </a:r>
                      <a:endParaRPr lang="en-US" sz="1400" dirty="0"/>
                    </a:p>
                  </a:txBody>
                  <a:tcPr/>
                </a:tc>
                <a:tc>
                  <a:txBody>
                    <a:bodyPr/>
                    <a:lstStyle/>
                    <a:p>
                      <a:r>
                        <a:rPr lang="en-US" sz="1400" dirty="0" smtClean="0"/>
                        <a:t>1584.48</a:t>
                      </a:r>
                      <a:endParaRPr lang="en-US" sz="1400" dirty="0"/>
                    </a:p>
                  </a:txBody>
                  <a:tcPr/>
                </a:tc>
                <a:tc>
                  <a:txBody>
                    <a:bodyPr/>
                    <a:lstStyle/>
                    <a:p>
                      <a:r>
                        <a:rPr lang="en-US" sz="1400" dirty="0" smtClean="0"/>
                        <a:t>1590.84</a:t>
                      </a:r>
                    </a:p>
                  </a:txBody>
                  <a:tcPr/>
                </a:tc>
              </a:tr>
              <a:tr h="370840">
                <a:tc>
                  <a:txBody>
                    <a:bodyPr/>
                    <a:lstStyle/>
                    <a:p>
                      <a:r>
                        <a:rPr lang="en-US" sz="1400" dirty="0" smtClean="0"/>
                        <a:t>Female -</a:t>
                      </a:r>
                      <a:r>
                        <a:rPr lang="en-US" sz="1400" baseline="0" dirty="0" smtClean="0"/>
                        <a:t> White</a:t>
                      </a:r>
                      <a:endParaRPr lang="en-US" sz="1400" dirty="0" smtClean="0"/>
                    </a:p>
                  </a:txBody>
                  <a:tcPr/>
                </a:tc>
                <a:tc>
                  <a:txBody>
                    <a:bodyPr/>
                    <a:lstStyle/>
                    <a:p>
                      <a:r>
                        <a:rPr lang="en-US" sz="1400" dirty="0" smtClean="0"/>
                        <a:t>1147.96</a:t>
                      </a:r>
                      <a:endParaRPr lang="en-US" sz="1400" dirty="0"/>
                    </a:p>
                  </a:txBody>
                  <a:tcPr/>
                </a:tc>
                <a:tc>
                  <a:txBody>
                    <a:bodyPr/>
                    <a:lstStyle/>
                    <a:p>
                      <a:r>
                        <a:rPr lang="en-US" sz="1400" b="1" dirty="0" smtClean="0"/>
                        <a:t>1355.20</a:t>
                      </a:r>
                      <a:endParaRPr lang="en-US" sz="1400" b="1" dirty="0"/>
                    </a:p>
                  </a:txBody>
                  <a:tcPr/>
                </a:tc>
                <a:tc>
                  <a:txBody>
                    <a:bodyPr/>
                    <a:lstStyle/>
                    <a:p>
                      <a:r>
                        <a:rPr lang="en-US" sz="1400" dirty="0" smtClean="0"/>
                        <a:t>1263.54</a:t>
                      </a:r>
                      <a:endParaRPr lang="en-US" sz="1400" dirty="0"/>
                    </a:p>
                  </a:txBody>
                  <a:tcPr/>
                </a:tc>
                <a:tc>
                  <a:txBody>
                    <a:bodyPr/>
                    <a:lstStyle/>
                    <a:p>
                      <a:r>
                        <a:rPr lang="en-US" sz="1400" dirty="0" smtClean="0"/>
                        <a:t>1328.46</a:t>
                      </a:r>
                      <a:endParaRPr lang="en-US" sz="1400" dirty="0"/>
                    </a:p>
                  </a:txBody>
                  <a:tcPr/>
                </a:tc>
                <a:tc>
                  <a:txBody>
                    <a:bodyPr/>
                    <a:lstStyle/>
                    <a:p>
                      <a:r>
                        <a:rPr lang="en-US" sz="1400" dirty="0" smtClean="0"/>
                        <a:t>1474.75</a:t>
                      </a:r>
                      <a:endParaRPr lang="en-US" sz="1400" dirty="0"/>
                    </a:p>
                  </a:txBody>
                  <a:tcPr/>
                </a:tc>
              </a:tr>
              <a:tr h="370840">
                <a:tc>
                  <a:txBody>
                    <a:bodyPr/>
                    <a:lstStyle/>
                    <a:p>
                      <a:r>
                        <a:rPr lang="en-US" sz="1400" dirty="0" smtClean="0"/>
                        <a:t>Male - Black</a:t>
                      </a:r>
                    </a:p>
                  </a:txBody>
                  <a:tcPr/>
                </a:tc>
                <a:tc>
                  <a:txBody>
                    <a:bodyPr/>
                    <a:lstStyle/>
                    <a:p>
                      <a:r>
                        <a:rPr lang="en-US" sz="1400" dirty="0" smtClean="0"/>
                        <a:t>2698.18</a:t>
                      </a:r>
                      <a:endParaRPr lang="en-US" sz="1400" dirty="0"/>
                    </a:p>
                  </a:txBody>
                  <a:tcPr/>
                </a:tc>
                <a:tc>
                  <a:txBody>
                    <a:bodyPr/>
                    <a:lstStyle/>
                    <a:p>
                      <a:r>
                        <a:rPr lang="en-US" sz="1400" dirty="0" smtClean="0"/>
                        <a:t>2601.18</a:t>
                      </a:r>
                      <a:endParaRPr lang="en-US" sz="1400" dirty="0"/>
                    </a:p>
                  </a:txBody>
                  <a:tcPr/>
                </a:tc>
                <a:tc>
                  <a:txBody>
                    <a:bodyPr/>
                    <a:lstStyle/>
                    <a:p>
                      <a:r>
                        <a:rPr lang="en-US" sz="1400" dirty="0" smtClean="0"/>
                        <a:t>2655.52</a:t>
                      </a:r>
                      <a:endParaRPr lang="en-US" sz="1400" dirty="0"/>
                    </a:p>
                  </a:txBody>
                  <a:tcPr/>
                </a:tc>
                <a:tc>
                  <a:txBody>
                    <a:bodyPr/>
                    <a:lstStyle/>
                    <a:p>
                      <a:r>
                        <a:rPr lang="en-US" sz="1400" dirty="0" smtClean="0"/>
                        <a:t>4300.06</a:t>
                      </a:r>
                      <a:endParaRPr lang="en-US" sz="1400" dirty="0"/>
                    </a:p>
                  </a:txBody>
                  <a:tcPr/>
                </a:tc>
                <a:tc>
                  <a:txBody>
                    <a:bodyPr/>
                    <a:lstStyle/>
                    <a:p>
                      <a:r>
                        <a:rPr lang="en-US" sz="1400" dirty="0" smtClean="0"/>
                        <a:t>3240.48</a:t>
                      </a:r>
                      <a:endParaRPr lang="en-US" sz="1400" dirty="0"/>
                    </a:p>
                  </a:txBody>
                  <a:tcPr/>
                </a:tc>
              </a:tr>
              <a:tr h="370840">
                <a:tc>
                  <a:txBody>
                    <a:bodyPr/>
                    <a:lstStyle/>
                    <a:p>
                      <a:r>
                        <a:rPr lang="en-US" sz="1400" dirty="0" smtClean="0"/>
                        <a:t>Female – Black</a:t>
                      </a:r>
                    </a:p>
                  </a:txBody>
                  <a:tcPr/>
                </a:tc>
                <a:tc>
                  <a:txBody>
                    <a:bodyPr/>
                    <a:lstStyle/>
                    <a:p>
                      <a:r>
                        <a:rPr lang="en-US" sz="1400" dirty="0" smtClean="0"/>
                        <a:t>1830.39</a:t>
                      </a:r>
                      <a:endParaRPr lang="en-US" sz="1400" dirty="0"/>
                    </a:p>
                  </a:txBody>
                  <a:tcPr/>
                </a:tc>
                <a:tc>
                  <a:txBody>
                    <a:bodyPr/>
                    <a:lstStyle/>
                    <a:p>
                      <a:r>
                        <a:rPr lang="en-US" sz="1400" dirty="0" smtClean="0"/>
                        <a:t>1862.71</a:t>
                      </a:r>
                      <a:endParaRPr lang="en-US" sz="1400" dirty="0"/>
                    </a:p>
                  </a:txBody>
                  <a:tcPr/>
                </a:tc>
                <a:tc>
                  <a:txBody>
                    <a:bodyPr/>
                    <a:lstStyle/>
                    <a:p>
                      <a:r>
                        <a:rPr lang="en-US" sz="1400" dirty="0" smtClean="0"/>
                        <a:t>1847.28</a:t>
                      </a:r>
                      <a:endParaRPr lang="en-US" sz="1400" dirty="0"/>
                    </a:p>
                  </a:txBody>
                  <a:tcPr/>
                </a:tc>
                <a:tc>
                  <a:txBody>
                    <a:bodyPr/>
                    <a:lstStyle/>
                    <a:p>
                      <a:r>
                        <a:rPr lang="en-US" sz="1400" dirty="0" smtClean="0"/>
                        <a:t>2490.16</a:t>
                      </a:r>
                      <a:endParaRPr lang="en-US" sz="1400" dirty="0"/>
                    </a:p>
                  </a:txBody>
                  <a:tcPr/>
                </a:tc>
                <a:tc>
                  <a:txBody>
                    <a:bodyPr/>
                    <a:lstStyle/>
                    <a:p>
                      <a:r>
                        <a:rPr lang="en-US" sz="1400" dirty="0" smtClean="0"/>
                        <a:t>2530.59</a:t>
                      </a:r>
                      <a:endParaRPr lang="en-US" sz="1400" dirty="0"/>
                    </a:p>
                  </a:txBody>
                  <a:tcPr/>
                </a:tc>
              </a:tr>
              <a:tr h="370840">
                <a:tc>
                  <a:txBody>
                    <a:bodyPr/>
                    <a:lstStyle/>
                    <a:p>
                      <a:r>
                        <a:rPr lang="en-US" sz="1400" dirty="0" smtClean="0"/>
                        <a:t>Male – Hispanic</a:t>
                      </a:r>
                    </a:p>
                  </a:txBody>
                  <a:tcPr/>
                </a:tc>
                <a:tc>
                  <a:txBody>
                    <a:bodyPr/>
                    <a:lstStyle/>
                    <a:p>
                      <a:r>
                        <a:rPr lang="en-US" sz="1400" dirty="0" smtClean="0"/>
                        <a:t>1413.45</a:t>
                      </a:r>
                      <a:endParaRPr lang="en-US" sz="1400" dirty="0"/>
                    </a:p>
                  </a:txBody>
                  <a:tcPr/>
                </a:tc>
                <a:tc>
                  <a:txBody>
                    <a:bodyPr/>
                    <a:lstStyle/>
                    <a:p>
                      <a:r>
                        <a:rPr lang="en-US" sz="1400" dirty="0" smtClean="0"/>
                        <a:t>1193.04</a:t>
                      </a:r>
                      <a:endParaRPr lang="en-US" sz="1400" dirty="0"/>
                    </a:p>
                  </a:txBody>
                  <a:tcPr/>
                </a:tc>
                <a:tc>
                  <a:txBody>
                    <a:bodyPr/>
                    <a:lstStyle/>
                    <a:p>
                      <a:r>
                        <a:rPr lang="en-US" sz="1400" dirty="0" smtClean="0"/>
                        <a:t>1287.17</a:t>
                      </a:r>
                      <a:endParaRPr lang="en-US" sz="1400" dirty="0"/>
                    </a:p>
                  </a:txBody>
                  <a:tcPr/>
                </a:tc>
                <a:tc>
                  <a:txBody>
                    <a:bodyPr/>
                    <a:lstStyle/>
                    <a:p>
                      <a:r>
                        <a:rPr lang="en-US" sz="1400" dirty="0" smtClean="0"/>
                        <a:t>2532.40</a:t>
                      </a:r>
                      <a:endParaRPr lang="en-US" sz="1400" dirty="0"/>
                    </a:p>
                  </a:txBody>
                  <a:tcPr/>
                </a:tc>
                <a:tc>
                  <a:txBody>
                    <a:bodyPr/>
                    <a:lstStyle/>
                    <a:p>
                      <a:r>
                        <a:rPr lang="en-US" sz="1400" dirty="0" smtClean="0"/>
                        <a:t>1933.73</a:t>
                      </a:r>
                      <a:endParaRPr lang="en-US" sz="1400" dirty="0"/>
                    </a:p>
                  </a:txBody>
                  <a:tcPr/>
                </a:tc>
              </a:tr>
              <a:tr h="370840">
                <a:tc>
                  <a:txBody>
                    <a:bodyPr/>
                    <a:lstStyle/>
                    <a:p>
                      <a:r>
                        <a:rPr lang="en-US" sz="1400" dirty="0" smtClean="0"/>
                        <a:t>Female - Hispanic</a:t>
                      </a:r>
                    </a:p>
                  </a:txBody>
                  <a:tcPr/>
                </a:tc>
                <a:tc>
                  <a:txBody>
                    <a:bodyPr/>
                    <a:lstStyle/>
                    <a:p>
                      <a:r>
                        <a:rPr lang="en-US" sz="1400" dirty="0" smtClean="0"/>
                        <a:t>1185.03</a:t>
                      </a:r>
                      <a:endParaRPr lang="en-US" sz="1400" dirty="0"/>
                    </a:p>
                  </a:txBody>
                  <a:tcPr/>
                </a:tc>
                <a:tc>
                  <a:txBody>
                    <a:bodyPr/>
                    <a:lstStyle/>
                    <a:p>
                      <a:r>
                        <a:rPr lang="en-US" sz="1400" dirty="0" smtClean="0"/>
                        <a:t>1057.84</a:t>
                      </a:r>
                      <a:endParaRPr lang="en-US" sz="1400" dirty="0"/>
                    </a:p>
                  </a:txBody>
                  <a:tcPr/>
                </a:tc>
                <a:tc>
                  <a:txBody>
                    <a:bodyPr/>
                    <a:lstStyle/>
                    <a:p>
                      <a:r>
                        <a:rPr lang="en-US" sz="1400" dirty="0" smtClean="0"/>
                        <a:t>1110.72</a:t>
                      </a:r>
                      <a:endParaRPr lang="en-US" sz="1400" dirty="0"/>
                    </a:p>
                  </a:txBody>
                  <a:tcPr/>
                </a:tc>
                <a:tc>
                  <a:txBody>
                    <a:bodyPr/>
                    <a:lstStyle/>
                    <a:p>
                      <a:r>
                        <a:rPr lang="en-US" sz="1400" dirty="0" smtClean="0"/>
                        <a:t>1655.66</a:t>
                      </a:r>
                      <a:endParaRPr lang="en-US" sz="1400" dirty="0"/>
                    </a:p>
                  </a:txBody>
                  <a:tcPr/>
                </a:tc>
                <a:tc>
                  <a:txBody>
                    <a:bodyPr/>
                    <a:lstStyle/>
                    <a:p>
                      <a:r>
                        <a:rPr lang="en-US" sz="1400" dirty="0" smtClean="0"/>
                        <a:t>1708.39</a:t>
                      </a:r>
                      <a:endParaRPr lang="en-US" sz="1400" dirty="0"/>
                    </a:p>
                  </a:txBody>
                  <a:tcPr/>
                </a:tc>
              </a:tr>
            </a:tbl>
          </a:graphicData>
        </a:graphic>
      </p:graphicFrame>
      <p:sp>
        <p:nvSpPr>
          <p:cNvPr id="6" name="TextBox 5"/>
          <p:cNvSpPr txBox="1"/>
          <p:nvPr/>
        </p:nvSpPr>
        <p:spPr>
          <a:xfrm>
            <a:off x="381000" y="6248400"/>
            <a:ext cx="1978427" cy="261610"/>
          </a:xfrm>
          <a:prstGeom prst="rect">
            <a:avLst/>
          </a:prstGeom>
          <a:noFill/>
        </p:spPr>
        <p:txBody>
          <a:bodyPr wrap="none" rtlCol="0">
            <a:spAutoFit/>
          </a:bodyPr>
          <a:lstStyle/>
          <a:p>
            <a:r>
              <a:rPr lang="en-US" sz="1100" dirty="0" smtClean="0"/>
              <a:t>**SPARCS Database 2012-2014</a:t>
            </a:r>
            <a:endParaRPr lang="en-US" sz="1100" dirty="0"/>
          </a:p>
        </p:txBody>
      </p:sp>
    </p:spTree>
    <p:extLst>
      <p:ext uri="{BB962C8B-B14F-4D97-AF65-F5344CB8AC3E}">
        <p14:creationId xmlns:p14="http://schemas.microsoft.com/office/powerpoint/2010/main" val="3625764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32058575"/>
              </p:ext>
            </p:extLst>
          </p:nvPr>
        </p:nvGraphicFramePr>
        <p:xfrm>
          <a:off x="1828800" y="76200"/>
          <a:ext cx="5486400" cy="3291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054322154"/>
              </p:ext>
            </p:extLst>
          </p:nvPr>
        </p:nvGraphicFramePr>
        <p:xfrm>
          <a:off x="1828800" y="3505200"/>
          <a:ext cx="54864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6193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898575336"/>
              </p:ext>
            </p:extLst>
          </p:nvPr>
        </p:nvGraphicFramePr>
        <p:xfrm>
          <a:off x="685800" y="3840480"/>
          <a:ext cx="7772401" cy="1371600"/>
        </p:xfrm>
        <a:graphic>
          <a:graphicData uri="http://schemas.openxmlformats.org/drawingml/2006/table">
            <a:tbl>
              <a:tblPr firstRow="1" bandRow="1">
                <a:tableStyleId>{5C22544A-7EE6-4342-B048-85BDC9FD1C3A}</a:tableStyleId>
              </a:tblPr>
              <a:tblGrid>
                <a:gridCol w="3209174"/>
                <a:gridCol w="827388"/>
                <a:gridCol w="808754"/>
                <a:gridCol w="1157153"/>
                <a:gridCol w="790746"/>
                <a:gridCol w="979186"/>
              </a:tblGrid>
              <a:tr h="467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ED Visits/100,000 (2012-2014)**</a:t>
                      </a:r>
                    </a:p>
                  </a:txBody>
                  <a:tcPr/>
                </a:tc>
                <a:tc>
                  <a:txBody>
                    <a:bodyPr/>
                    <a:lstStyle/>
                    <a:p>
                      <a:r>
                        <a:rPr lang="en-US" sz="1400" dirty="0" smtClean="0"/>
                        <a:t>Nassau</a:t>
                      </a:r>
                      <a:endParaRPr lang="en-US" sz="1400" dirty="0"/>
                    </a:p>
                  </a:txBody>
                  <a:tcPr/>
                </a:tc>
                <a:tc>
                  <a:txBody>
                    <a:bodyPr/>
                    <a:lstStyle/>
                    <a:p>
                      <a:r>
                        <a:rPr lang="en-US" sz="1400" dirty="0" smtClean="0"/>
                        <a:t>Suffolk</a:t>
                      </a:r>
                      <a:endParaRPr lang="en-US" sz="1400" dirty="0"/>
                    </a:p>
                  </a:txBody>
                  <a:tcPr/>
                </a:tc>
                <a:tc>
                  <a:txBody>
                    <a:bodyPr/>
                    <a:lstStyle/>
                    <a:p>
                      <a:r>
                        <a:rPr lang="en-US" sz="1400" dirty="0" smtClean="0"/>
                        <a:t>Long Island</a:t>
                      </a:r>
                      <a:endParaRPr lang="en-US" sz="1400" dirty="0"/>
                    </a:p>
                  </a:txBody>
                  <a:tcPr/>
                </a:tc>
                <a:tc>
                  <a:txBody>
                    <a:bodyPr/>
                    <a:lstStyle/>
                    <a:p>
                      <a:r>
                        <a:rPr lang="en-US" sz="1400" dirty="0" smtClean="0"/>
                        <a:t>NYS</a:t>
                      </a:r>
                      <a:endParaRPr lang="en-US" sz="1400" dirty="0"/>
                    </a:p>
                  </a:txBody>
                  <a:tcPr/>
                </a:tc>
                <a:tc>
                  <a:txBody>
                    <a:bodyPr/>
                    <a:lstStyle/>
                    <a:p>
                      <a:r>
                        <a:rPr lang="en-US" sz="1400" dirty="0" smtClean="0"/>
                        <a:t>NYSxNYC</a:t>
                      </a:r>
                      <a:endParaRPr lang="en-US" sz="1400" dirty="0"/>
                    </a:p>
                  </a:txBody>
                  <a:tcPr/>
                </a:tc>
              </a:tr>
              <a:tr h="451889">
                <a:tc>
                  <a:txBody>
                    <a:bodyPr/>
                    <a:lstStyle/>
                    <a:p>
                      <a:r>
                        <a:rPr lang="en-US" sz="1400" dirty="0" smtClean="0"/>
                        <a:t>Male</a:t>
                      </a:r>
                    </a:p>
                  </a:txBody>
                  <a:tcPr/>
                </a:tc>
                <a:tc>
                  <a:txBody>
                    <a:bodyPr/>
                    <a:lstStyle/>
                    <a:p>
                      <a:r>
                        <a:rPr lang="en-US" sz="1400" dirty="0" smtClean="0"/>
                        <a:t>47.94</a:t>
                      </a:r>
                      <a:endParaRPr lang="en-US" sz="1400" dirty="0"/>
                    </a:p>
                  </a:txBody>
                  <a:tcPr/>
                </a:tc>
                <a:tc>
                  <a:txBody>
                    <a:bodyPr/>
                    <a:lstStyle/>
                    <a:p>
                      <a:r>
                        <a:rPr lang="en-US" sz="1400" dirty="0" smtClean="0"/>
                        <a:t>73.24</a:t>
                      </a:r>
                      <a:endParaRPr lang="en-US" sz="1400" dirty="0"/>
                    </a:p>
                  </a:txBody>
                  <a:tcPr/>
                </a:tc>
                <a:tc>
                  <a:txBody>
                    <a:bodyPr/>
                    <a:lstStyle/>
                    <a:p>
                      <a:r>
                        <a:rPr lang="en-US" sz="1400" dirty="0" smtClean="0"/>
                        <a:t>61.50</a:t>
                      </a:r>
                      <a:endParaRPr lang="en-US" sz="1400" dirty="0"/>
                    </a:p>
                  </a:txBody>
                  <a:tcPr/>
                </a:tc>
                <a:tc>
                  <a:txBody>
                    <a:bodyPr/>
                    <a:lstStyle/>
                    <a:p>
                      <a:r>
                        <a:rPr lang="en-US" sz="1400" dirty="0" smtClean="0"/>
                        <a:t>92.89</a:t>
                      </a:r>
                      <a:endParaRPr lang="en-US" sz="1400" dirty="0"/>
                    </a:p>
                  </a:txBody>
                  <a:tcPr/>
                </a:tc>
                <a:tc>
                  <a:txBody>
                    <a:bodyPr/>
                    <a:lstStyle/>
                    <a:p>
                      <a:r>
                        <a:rPr lang="en-US" sz="1400" dirty="0" smtClean="0"/>
                        <a:t>110.57</a:t>
                      </a:r>
                      <a:endParaRPr lang="en-US" sz="1400" dirty="0"/>
                    </a:p>
                  </a:txBody>
                  <a:tcPr/>
                </a:tc>
              </a:tr>
              <a:tr h="451889">
                <a:tc>
                  <a:txBody>
                    <a:bodyPr/>
                    <a:lstStyle/>
                    <a:p>
                      <a:r>
                        <a:rPr lang="en-US" sz="1400" dirty="0" smtClean="0"/>
                        <a:t>Female</a:t>
                      </a:r>
                    </a:p>
                  </a:txBody>
                  <a:tcPr/>
                </a:tc>
                <a:tc>
                  <a:txBody>
                    <a:bodyPr/>
                    <a:lstStyle/>
                    <a:p>
                      <a:r>
                        <a:rPr lang="en-US" sz="1400" dirty="0" smtClean="0"/>
                        <a:t>77.88</a:t>
                      </a:r>
                      <a:endParaRPr lang="en-US" sz="1400" dirty="0"/>
                    </a:p>
                  </a:txBody>
                  <a:tcPr/>
                </a:tc>
                <a:tc>
                  <a:txBody>
                    <a:bodyPr/>
                    <a:lstStyle/>
                    <a:p>
                      <a:r>
                        <a:rPr lang="en-US" sz="1400" dirty="0" smtClean="0"/>
                        <a:t>103.98</a:t>
                      </a:r>
                      <a:endParaRPr lang="en-US" sz="1400" dirty="0"/>
                    </a:p>
                  </a:txBody>
                  <a:tcPr/>
                </a:tc>
                <a:tc>
                  <a:txBody>
                    <a:bodyPr/>
                    <a:lstStyle/>
                    <a:p>
                      <a:r>
                        <a:rPr lang="en-US" sz="1400" dirty="0" smtClean="0"/>
                        <a:t>91.69</a:t>
                      </a:r>
                      <a:endParaRPr lang="en-US" sz="1400" dirty="0"/>
                    </a:p>
                  </a:txBody>
                  <a:tcPr/>
                </a:tc>
                <a:tc>
                  <a:txBody>
                    <a:bodyPr/>
                    <a:lstStyle/>
                    <a:p>
                      <a:r>
                        <a:rPr lang="en-US" sz="1400" dirty="0" smtClean="0"/>
                        <a:t>117.46</a:t>
                      </a:r>
                      <a:endParaRPr lang="en-US" sz="1400" dirty="0"/>
                    </a:p>
                  </a:txBody>
                  <a:tcPr/>
                </a:tc>
                <a:tc>
                  <a:txBody>
                    <a:bodyPr/>
                    <a:lstStyle/>
                    <a:p>
                      <a:r>
                        <a:rPr lang="en-US" sz="1400" dirty="0" smtClean="0"/>
                        <a:t>154.35</a:t>
                      </a:r>
                      <a:endParaRPr lang="en-US" sz="1400"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096629879"/>
              </p:ext>
            </p:extLst>
          </p:nvPr>
        </p:nvGraphicFramePr>
        <p:xfrm>
          <a:off x="685800" y="1371600"/>
          <a:ext cx="7772400" cy="1371601"/>
        </p:xfrm>
        <a:graphic>
          <a:graphicData uri="http://schemas.openxmlformats.org/drawingml/2006/table">
            <a:tbl>
              <a:tblPr firstRow="1" bandRow="1">
                <a:tableStyleId>{5C22544A-7EE6-4342-B048-85BDC9FD1C3A}</a:tableStyleId>
              </a:tblPr>
              <a:tblGrid>
                <a:gridCol w="3219658"/>
                <a:gridCol w="840326"/>
                <a:gridCol w="816652"/>
                <a:gridCol w="1168457"/>
                <a:gridCol w="738564"/>
                <a:gridCol w="988743"/>
              </a:tblGrid>
              <a:tr h="387105">
                <a:tc>
                  <a:txBody>
                    <a:bodyPr/>
                    <a:lstStyle/>
                    <a:p>
                      <a:r>
                        <a:rPr lang="en-US" sz="1400" dirty="0" smtClean="0"/>
                        <a:t>Hospitalizations/100,000 (2012-2014)**</a:t>
                      </a:r>
                      <a:endParaRPr lang="en-US" sz="1400" dirty="0"/>
                    </a:p>
                  </a:txBody>
                  <a:tcPr/>
                </a:tc>
                <a:tc>
                  <a:txBody>
                    <a:bodyPr/>
                    <a:lstStyle/>
                    <a:p>
                      <a:r>
                        <a:rPr lang="en-US" sz="1400" dirty="0" smtClean="0"/>
                        <a:t>Nassau</a:t>
                      </a:r>
                      <a:endParaRPr lang="en-US" sz="1400" dirty="0"/>
                    </a:p>
                  </a:txBody>
                  <a:tcPr/>
                </a:tc>
                <a:tc>
                  <a:txBody>
                    <a:bodyPr/>
                    <a:lstStyle/>
                    <a:p>
                      <a:r>
                        <a:rPr lang="en-US" sz="1400" dirty="0" smtClean="0"/>
                        <a:t>Suffolk</a:t>
                      </a:r>
                      <a:endParaRPr lang="en-US" sz="1400" dirty="0"/>
                    </a:p>
                  </a:txBody>
                  <a:tcPr/>
                </a:tc>
                <a:tc>
                  <a:txBody>
                    <a:bodyPr/>
                    <a:lstStyle/>
                    <a:p>
                      <a:r>
                        <a:rPr lang="en-US" sz="1400" dirty="0" smtClean="0"/>
                        <a:t>Long Island</a:t>
                      </a:r>
                      <a:endParaRPr lang="en-US" sz="1400" dirty="0"/>
                    </a:p>
                  </a:txBody>
                  <a:tcPr/>
                </a:tc>
                <a:tc>
                  <a:txBody>
                    <a:bodyPr/>
                    <a:lstStyle/>
                    <a:p>
                      <a:r>
                        <a:rPr lang="en-US" sz="1400" dirty="0" smtClean="0"/>
                        <a:t>NYS</a:t>
                      </a:r>
                      <a:endParaRPr lang="en-US" sz="1400" dirty="0"/>
                    </a:p>
                  </a:txBody>
                  <a:tcPr/>
                </a:tc>
                <a:tc>
                  <a:txBody>
                    <a:bodyPr/>
                    <a:lstStyle/>
                    <a:p>
                      <a:r>
                        <a:rPr lang="en-US" sz="1400" dirty="0" smtClean="0"/>
                        <a:t>NYSxNYC</a:t>
                      </a:r>
                      <a:endParaRPr lang="en-US" sz="1400" dirty="0"/>
                    </a:p>
                  </a:txBody>
                  <a:tcPr/>
                </a:tc>
              </a:tr>
              <a:tr h="492248">
                <a:tc>
                  <a:txBody>
                    <a:bodyPr/>
                    <a:lstStyle/>
                    <a:p>
                      <a:r>
                        <a:rPr lang="en-US" sz="1400" dirty="0" smtClean="0"/>
                        <a:t>Male</a:t>
                      </a:r>
                    </a:p>
                  </a:txBody>
                  <a:tcPr/>
                </a:tc>
                <a:tc>
                  <a:txBody>
                    <a:bodyPr/>
                    <a:lstStyle/>
                    <a:p>
                      <a:r>
                        <a:rPr lang="en-US" sz="1400" dirty="0" smtClean="0"/>
                        <a:t>39.99</a:t>
                      </a:r>
                      <a:endParaRPr lang="en-US" sz="1400" dirty="0"/>
                    </a:p>
                  </a:txBody>
                  <a:tcPr/>
                </a:tc>
                <a:tc>
                  <a:txBody>
                    <a:bodyPr/>
                    <a:lstStyle/>
                    <a:p>
                      <a:r>
                        <a:rPr lang="en-US" sz="1400" dirty="0" smtClean="0"/>
                        <a:t>43.94</a:t>
                      </a:r>
                      <a:endParaRPr lang="en-US" sz="1400" dirty="0"/>
                    </a:p>
                  </a:txBody>
                  <a:tcPr/>
                </a:tc>
                <a:tc>
                  <a:txBody>
                    <a:bodyPr/>
                    <a:lstStyle/>
                    <a:p>
                      <a:r>
                        <a:rPr lang="en-US" sz="1400" dirty="0" smtClean="0"/>
                        <a:t>42.08</a:t>
                      </a:r>
                      <a:endParaRPr lang="en-US" sz="1400" dirty="0"/>
                    </a:p>
                  </a:txBody>
                  <a:tcPr/>
                </a:tc>
                <a:tc>
                  <a:txBody>
                    <a:bodyPr/>
                    <a:lstStyle/>
                    <a:p>
                      <a:r>
                        <a:rPr lang="en-US" sz="1400" dirty="0" smtClean="0"/>
                        <a:t>50.28</a:t>
                      </a:r>
                      <a:endParaRPr lang="en-US" sz="1400" dirty="0"/>
                    </a:p>
                  </a:txBody>
                  <a:tcPr/>
                </a:tc>
                <a:tc>
                  <a:txBody>
                    <a:bodyPr/>
                    <a:lstStyle/>
                    <a:p>
                      <a:r>
                        <a:rPr lang="en-US" sz="1400" dirty="0" smtClean="0"/>
                        <a:t>55.71</a:t>
                      </a:r>
                      <a:endParaRPr lang="en-US" sz="1400" dirty="0"/>
                    </a:p>
                  </a:txBody>
                  <a:tcPr/>
                </a:tc>
              </a:tr>
              <a:tr h="492248">
                <a:tc>
                  <a:txBody>
                    <a:bodyPr/>
                    <a:lstStyle/>
                    <a:p>
                      <a:r>
                        <a:rPr lang="en-US" sz="1400" dirty="0" smtClean="0"/>
                        <a:t>Female</a:t>
                      </a:r>
                    </a:p>
                  </a:txBody>
                  <a:tcPr/>
                </a:tc>
                <a:tc>
                  <a:txBody>
                    <a:bodyPr/>
                    <a:lstStyle/>
                    <a:p>
                      <a:r>
                        <a:rPr lang="en-US" sz="1400" b="1" dirty="0" smtClean="0"/>
                        <a:t>69.75</a:t>
                      </a:r>
                      <a:endParaRPr lang="en-US" sz="1400" b="1" dirty="0"/>
                    </a:p>
                  </a:txBody>
                  <a:tcPr/>
                </a:tc>
                <a:tc>
                  <a:txBody>
                    <a:bodyPr/>
                    <a:lstStyle/>
                    <a:p>
                      <a:r>
                        <a:rPr lang="en-US" sz="1400" b="1" dirty="0" smtClean="0"/>
                        <a:t>66.00</a:t>
                      </a:r>
                      <a:endParaRPr lang="en-US" sz="1400" b="1" dirty="0"/>
                    </a:p>
                  </a:txBody>
                  <a:tcPr/>
                </a:tc>
                <a:tc>
                  <a:txBody>
                    <a:bodyPr/>
                    <a:lstStyle/>
                    <a:p>
                      <a:r>
                        <a:rPr lang="en-US" sz="1400" b="1" dirty="0" smtClean="0"/>
                        <a:t>67.79</a:t>
                      </a:r>
                      <a:endParaRPr lang="en-US" sz="1400" b="1" dirty="0"/>
                    </a:p>
                  </a:txBody>
                  <a:tcPr/>
                </a:tc>
                <a:tc>
                  <a:txBody>
                    <a:bodyPr/>
                    <a:lstStyle/>
                    <a:p>
                      <a:r>
                        <a:rPr lang="en-US" sz="1400" dirty="0" smtClean="0"/>
                        <a:t>65.67</a:t>
                      </a:r>
                      <a:endParaRPr lang="en-US" sz="1400" dirty="0"/>
                    </a:p>
                  </a:txBody>
                  <a:tcPr/>
                </a:tc>
                <a:tc>
                  <a:txBody>
                    <a:bodyPr/>
                    <a:lstStyle/>
                    <a:p>
                      <a:r>
                        <a:rPr lang="en-US" sz="1400" dirty="0" smtClean="0"/>
                        <a:t>80.41</a:t>
                      </a:r>
                      <a:endParaRPr lang="en-US" sz="1400" dirty="0"/>
                    </a:p>
                  </a:txBody>
                  <a:tcPr/>
                </a:tc>
              </a:tr>
            </a:tbl>
          </a:graphicData>
        </a:graphic>
      </p:graphicFrame>
      <p:sp>
        <p:nvSpPr>
          <p:cNvPr id="6" name="TextBox 5"/>
          <p:cNvSpPr txBox="1"/>
          <p:nvPr/>
        </p:nvSpPr>
        <p:spPr>
          <a:xfrm>
            <a:off x="381000" y="6248400"/>
            <a:ext cx="1978427" cy="261610"/>
          </a:xfrm>
          <a:prstGeom prst="rect">
            <a:avLst/>
          </a:prstGeom>
          <a:noFill/>
        </p:spPr>
        <p:txBody>
          <a:bodyPr wrap="none" rtlCol="0">
            <a:spAutoFit/>
          </a:bodyPr>
          <a:lstStyle/>
          <a:p>
            <a:r>
              <a:rPr lang="en-US" sz="1100" dirty="0" smtClean="0"/>
              <a:t>**SPARCS Database 2012-2014</a:t>
            </a:r>
            <a:endParaRPr lang="en-US" sz="1100" dirty="0"/>
          </a:p>
        </p:txBody>
      </p:sp>
      <p:sp>
        <p:nvSpPr>
          <p:cNvPr id="7" name="TextBox 6"/>
          <p:cNvSpPr txBox="1"/>
          <p:nvPr/>
        </p:nvSpPr>
        <p:spPr>
          <a:xfrm>
            <a:off x="1471803" y="228600"/>
            <a:ext cx="6200415" cy="954107"/>
          </a:xfrm>
          <a:prstGeom prst="rect">
            <a:avLst/>
          </a:prstGeom>
          <a:noFill/>
        </p:spPr>
        <p:txBody>
          <a:bodyPr wrap="none" rtlCol="0">
            <a:spAutoFit/>
          </a:bodyPr>
          <a:lstStyle/>
          <a:p>
            <a:pPr algn="ctr"/>
            <a:r>
              <a:rPr lang="en-US" sz="2800" dirty="0">
                <a:solidFill>
                  <a:schemeClr val="tx2"/>
                </a:solidFill>
                <a:effectLst>
                  <a:outerShdw blurRad="63500" dist="38100" dir="5400000" algn="t" rotWithShape="0">
                    <a:prstClr val="black">
                      <a:alpha val="25000"/>
                    </a:prstClr>
                  </a:outerShdw>
                </a:effectLst>
                <a:ea typeface="+mj-ea"/>
                <a:cs typeface="+mj-cs"/>
              </a:rPr>
              <a:t>Average Age Adjusted </a:t>
            </a:r>
            <a:r>
              <a:rPr lang="en-US" sz="2800" dirty="0" smtClean="0">
                <a:solidFill>
                  <a:schemeClr val="tx2"/>
                </a:solidFill>
                <a:effectLst>
                  <a:outerShdw blurRad="63500" dist="38100" dir="5400000" algn="t" rotWithShape="0">
                    <a:prstClr val="black">
                      <a:alpha val="25000"/>
                    </a:prstClr>
                  </a:outerShdw>
                </a:effectLst>
                <a:ea typeface="+mj-ea"/>
                <a:cs typeface="+mj-cs"/>
              </a:rPr>
              <a:t>Self-Inflicted Injury</a:t>
            </a:r>
          </a:p>
          <a:p>
            <a:pPr algn="ctr"/>
            <a:r>
              <a:rPr lang="en-US" sz="2800" dirty="0" smtClean="0">
                <a:solidFill>
                  <a:schemeClr val="tx2"/>
                </a:solidFill>
                <a:effectLst>
                  <a:outerShdw blurRad="63500" dist="38100" dir="5400000" algn="t" rotWithShape="0">
                    <a:prstClr val="black">
                      <a:alpha val="25000"/>
                    </a:prstClr>
                  </a:outerShdw>
                </a:effectLst>
                <a:ea typeface="+mj-ea"/>
                <a:cs typeface="+mj-cs"/>
              </a:rPr>
              <a:t>Rates by Gender</a:t>
            </a:r>
            <a:endParaRPr lang="en-US" sz="2800" dirty="0">
              <a:solidFill>
                <a:schemeClr val="tx2"/>
              </a:solidFill>
              <a:effectLst>
                <a:outerShdw blurRad="63500" dist="38100" dir="5400000" algn="t" rotWithShape="0">
                  <a:prstClr val="black">
                    <a:alpha val="25000"/>
                  </a:prstClr>
                </a:outerShdw>
              </a:effectLst>
              <a:ea typeface="+mj-ea"/>
              <a:cs typeface="+mj-cs"/>
            </a:endParaRPr>
          </a:p>
        </p:txBody>
      </p:sp>
    </p:spTree>
    <p:extLst>
      <p:ext uri="{BB962C8B-B14F-4D97-AF65-F5344CB8AC3E}">
        <p14:creationId xmlns:p14="http://schemas.microsoft.com/office/powerpoint/2010/main" val="1446323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81000" y="304800"/>
            <a:ext cx="8229600" cy="914400"/>
          </a:xfrm>
        </p:spPr>
        <p:txBody>
          <a:bodyPr>
            <a:normAutofit fontScale="90000"/>
          </a:bodyPr>
          <a:lstStyle/>
          <a:p>
            <a:pPr>
              <a:lnSpc>
                <a:spcPct val="100000"/>
              </a:lnSpc>
            </a:pPr>
            <a:r>
              <a:rPr lang="en-US" sz="2800" dirty="0"/>
              <a:t>Average </a:t>
            </a:r>
            <a:r>
              <a:rPr lang="en-US" sz="2800" dirty="0" smtClean="0"/>
              <a:t>Age Adjusted Self-Inflicted Injury Rate by Race/Ethnicity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1112271"/>
              </p:ext>
            </p:extLst>
          </p:nvPr>
        </p:nvGraphicFramePr>
        <p:xfrm>
          <a:off x="1066800" y="2057400"/>
          <a:ext cx="7040879" cy="2743200"/>
        </p:xfrm>
        <a:graphic>
          <a:graphicData uri="http://schemas.openxmlformats.org/drawingml/2006/table">
            <a:tbl>
              <a:tblPr firstRow="1" bandRow="1">
                <a:tableStyleId>{5C22544A-7EE6-4342-B048-85BDC9FD1C3A}</a:tableStyleId>
              </a:tblPr>
              <a:tblGrid>
                <a:gridCol w="2913674"/>
                <a:gridCol w="760466"/>
                <a:gridCol w="739037"/>
                <a:gridCol w="1057408"/>
                <a:gridCol w="668373"/>
                <a:gridCol w="901921"/>
              </a:tblGrid>
              <a:tr h="370840">
                <a:tc>
                  <a:txBody>
                    <a:bodyPr/>
                    <a:lstStyle/>
                    <a:p>
                      <a:r>
                        <a:rPr lang="en-US" sz="1400" dirty="0" smtClean="0"/>
                        <a:t>Hospitalizations/100,000 (2012-2014)**</a:t>
                      </a:r>
                      <a:endParaRPr lang="en-US" sz="1400" dirty="0"/>
                    </a:p>
                  </a:txBody>
                  <a:tcPr/>
                </a:tc>
                <a:tc>
                  <a:txBody>
                    <a:bodyPr/>
                    <a:lstStyle/>
                    <a:p>
                      <a:r>
                        <a:rPr lang="en-US" sz="1400" dirty="0" smtClean="0"/>
                        <a:t>Nassau</a:t>
                      </a:r>
                      <a:endParaRPr lang="en-US" sz="1400" dirty="0"/>
                    </a:p>
                  </a:txBody>
                  <a:tcPr/>
                </a:tc>
                <a:tc>
                  <a:txBody>
                    <a:bodyPr/>
                    <a:lstStyle/>
                    <a:p>
                      <a:r>
                        <a:rPr lang="en-US" sz="1400" dirty="0" smtClean="0"/>
                        <a:t>Suffolk</a:t>
                      </a:r>
                      <a:endParaRPr lang="en-US" sz="1400" dirty="0"/>
                    </a:p>
                  </a:txBody>
                  <a:tcPr/>
                </a:tc>
                <a:tc>
                  <a:txBody>
                    <a:bodyPr/>
                    <a:lstStyle/>
                    <a:p>
                      <a:r>
                        <a:rPr lang="en-US" sz="1400" dirty="0" smtClean="0"/>
                        <a:t>Long Island</a:t>
                      </a:r>
                      <a:endParaRPr lang="en-US" sz="1400" dirty="0"/>
                    </a:p>
                  </a:txBody>
                  <a:tcPr/>
                </a:tc>
                <a:tc>
                  <a:txBody>
                    <a:bodyPr/>
                    <a:lstStyle/>
                    <a:p>
                      <a:r>
                        <a:rPr lang="en-US" sz="1400" dirty="0" smtClean="0"/>
                        <a:t>NYS</a:t>
                      </a:r>
                      <a:endParaRPr lang="en-US" sz="1400" dirty="0"/>
                    </a:p>
                  </a:txBody>
                  <a:tcPr/>
                </a:tc>
                <a:tc>
                  <a:txBody>
                    <a:bodyPr/>
                    <a:lstStyle/>
                    <a:p>
                      <a:r>
                        <a:rPr lang="en-US" sz="1400" dirty="0" smtClean="0"/>
                        <a:t>NYSxNYC</a:t>
                      </a:r>
                      <a:endParaRPr lang="en-US" sz="1400" dirty="0"/>
                    </a:p>
                  </a:txBody>
                  <a:tcPr/>
                </a:tc>
              </a:tr>
              <a:tr h="370840">
                <a:tc>
                  <a:txBody>
                    <a:bodyPr/>
                    <a:lstStyle/>
                    <a:p>
                      <a:r>
                        <a:rPr lang="en-US" sz="1400" dirty="0" smtClean="0"/>
                        <a:t>Male - White</a:t>
                      </a:r>
                    </a:p>
                  </a:txBody>
                  <a:tcPr/>
                </a:tc>
                <a:tc>
                  <a:txBody>
                    <a:bodyPr/>
                    <a:lstStyle/>
                    <a:p>
                      <a:r>
                        <a:rPr lang="en-US" sz="1400" dirty="0" smtClean="0"/>
                        <a:t>44.52</a:t>
                      </a:r>
                      <a:endParaRPr lang="en-US" sz="1400" dirty="0"/>
                    </a:p>
                  </a:txBody>
                  <a:tcPr/>
                </a:tc>
                <a:tc>
                  <a:txBody>
                    <a:bodyPr/>
                    <a:lstStyle/>
                    <a:p>
                      <a:r>
                        <a:rPr lang="en-US" sz="1400" dirty="0" smtClean="0"/>
                        <a:t>44.03</a:t>
                      </a:r>
                      <a:endParaRPr lang="en-US" sz="1400" dirty="0"/>
                    </a:p>
                  </a:txBody>
                  <a:tcPr/>
                </a:tc>
                <a:tc>
                  <a:txBody>
                    <a:bodyPr/>
                    <a:lstStyle/>
                    <a:p>
                      <a:r>
                        <a:rPr lang="en-US" sz="1400" dirty="0" smtClean="0"/>
                        <a:t>44.19</a:t>
                      </a:r>
                      <a:endParaRPr lang="en-US" sz="1400" dirty="0"/>
                    </a:p>
                  </a:txBody>
                  <a:tcPr/>
                </a:tc>
                <a:tc>
                  <a:txBody>
                    <a:bodyPr/>
                    <a:lstStyle/>
                    <a:p>
                      <a:r>
                        <a:rPr lang="en-US" sz="1400" dirty="0" smtClean="0"/>
                        <a:t>47.47</a:t>
                      </a:r>
                      <a:endParaRPr lang="en-US" sz="1400" dirty="0"/>
                    </a:p>
                  </a:txBody>
                  <a:tcPr/>
                </a:tc>
                <a:tc>
                  <a:txBody>
                    <a:bodyPr/>
                    <a:lstStyle/>
                    <a:p>
                      <a:r>
                        <a:rPr lang="en-US" sz="1400" dirty="0" smtClean="0"/>
                        <a:t>53.83</a:t>
                      </a:r>
                      <a:endParaRPr lang="en-US" sz="1400" dirty="0"/>
                    </a:p>
                  </a:txBody>
                  <a:tcPr/>
                </a:tc>
              </a:tr>
              <a:tr h="370840">
                <a:tc>
                  <a:txBody>
                    <a:bodyPr/>
                    <a:lstStyle/>
                    <a:p>
                      <a:r>
                        <a:rPr lang="en-US" sz="1400" dirty="0" smtClean="0"/>
                        <a:t>Female -</a:t>
                      </a:r>
                      <a:r>
                        <a:rPr lang="en-US" sz="1400" baseline="0" dirty="0" smtClean="0"/>
                        <a:t> White</a:t>
                      </a:r>
                      <a:endParaRPr lang="en-US" sz="1400" dirty="0" smtClean="0"/>
                    </a:p>
                  </a:txBody>
                  <a:tcPr/>
                </a:tc>
                <a:tc>
                  <a:txBody>
                    <a:bodyPr/>
                    <a:lstStyle/>
                    <a:p>
                      <a:r>
                        <a:rPr lang="en-US" sz="1400" b="1" dirty="0" smtClean="0"/>
                        <a:t>73.98</a:t>
                      </a:r>
                      <a:endParaRPr lang="en-US" sz="1400" b="1" dirty="0"/>
                    </a:p>
                  </a:txBody>
                  <a:tcPr/>
                </a:tc>
                <a:tc>
                  <a:txBody>
                    <a:bodyPr/>
                    <a:lstStyle/>
                    <a:p>
                      <a:r>
                        <a:rPr lang="en-US" sz="1400" dirty="0" smtClean="0"/>
                        <a:t>65.01</a:t>
                      </a:r>
                      <a:endParaRPr lang="en-US" sz="1400" dirty="0"/>
                    </a:p>
                  </a:txBody>
                  <a:tcPr/>
                </a:tc>
                <a:tc>
                  <a:txBody>
                    <a:bodyPr/>
                    <a:lstStyle/>
                    <a:p>
                      <a:r>
                        <a:rPr lang="en-US" sz="1400" b="1" dirty="0" smtClean="0"/>
                        <a:t>69.07</a:t>
                      </a:r>
                      <a:endParaRPr lang="en-US" sz="1400" b="1" dirty="0"/>
                    </a:p>
                  </a:txBody>
                  <a:tcPr/>
                </a:tc>
                <a:tc>
                  <a:txBody>
                    <a:bodyPr/>
                    <a:lstStyle/>
                    <a:p>
                      <a:r>
                        <a:rPr lang="en-US" sz="1400" dirty="0" smtClean="0"/>
                        <a:t>66.76</a:t>
                      </a:r>
                      <a:endParaRPr lang="en-US" sz="1400" dirty="0"/>
                    </a:p>
                  </a:txBody>
                  <a:tcPr/>
                </a:tc>
                <a:tc>
                  <a:txBody>
                    <a:bodyPr/>
                    <a:lstStyle/>
                    <a:p>
                      <a:r>
                        <a:rPr lang="en-US" sz="1400" dirty="0" smtClean="0"/>
                        <a:t>78.50</a:t>
                      </a:r>
                      <a:endParaRPr lang="en-US" sz="1400" dirty="0"/>
                    </a:p>
                  </a:txBody>
                  <a:tcPr/>
                </a:tc>
              </a:tr>
              <a:tr h="370840">
                <a:tc>
                  <a:txBody>
                    <a:bodyPr/>
                    <a:lstStyle/>
                    <a:p>
                      <a:r>
                        <a:rPr lang="en-US" sz="1400" dirty="0" smtClean="0"/>
                        <a:t>Male - Black</a:t>
                      </a:r>
                    </a:p>
                  </a:txBody>
                  <a:tcPr/>
                </a:tc>
                <a:tc>
                  <a:txBody>
                    <a:bodyPr/>
                    <a:lstStyle/>
                    <a:p>
                      <a:r>
                        <a:rPr lang="en-US" sz="1400" dirty="0" smtClean="0"/>
                        <a:t>36.09</a:t>
                      </a:r>
                      <a:endParaRPr lang="en-US" sz="1400" dirty="0"/>
                    </a:p>
                  </a:txBody>
                  <a:tcPr/>
                </a:tc>
                <a:tc>
                  <a:txBody>
                    <a:bodyPr/>
                    <a:lstStyle/>
                    <a:p>
                      <a:r>
                        <a:rPr lang="en-US" sz="1400" dirty="0" smtClean="0"/>
                        <a:t>40.14</a:t>
                      </a:r>
                      <a:endParaRPr lang="en-US" sz="1400" dirty="0"/>
                    </a:p>
                  </a:txBody>
                  <a:tcPr/>
                </a:tc>
                <a:tc>
                  <a:txBody>
                    <a:bodyPr/>
                    <a:lstStyle/>
                    <a:p>
                      <a:r>
                        <a:rPr lang="en-US" sz="1400" dirty="0" smtClean="0"/>
                        <a:t>37.87</a:t>
                      </a:r>
                      <a:endParaRPr lang="en-US" sz="1400" dirty="0"/>
                    </a:p>
                  </a:txBody>
                  <a:tcPr/>
                </a:tc>
                <a:tc>
                  <a:txBody>
                    <a:bodyPr/>
                    <a:lstStyle/>
                    <a:p>
                      <a:r>
                        <a:rPr lang="en-US" sz="1400" dirty="0" smtClean="0"/>
                        <a:t>53.66</a:t>
                      </a:r>
                      <a:endParaRPr lang="en-US" sz="1400" dirty="0"/>
                    </a:p>
                  </a:txBody>
                  <a:tcPr/>
                </a:tc>
                <a:tc>
                  <a:txBody>
                    <a:bodyPr/>
                    <a:lstStyle/>
                    <a:p>
                      <a:r>
                        <a:rPr lang="en-US" sz="1400" dirty="0" smtClean="0"/>
                        <a:t>62.16</a:t>
                      </a:r>
                      <a:endParaRPr lang="en-US" sz="1400" dirty="0"/>
                    </a:p>
                  </a:txBody>
                  <a:tcPr/>
                </a:tc>
              </a:tr>
              <a:tr h="370840">
                <a:tc>
                  <a:txBody>
                    <a:bodyPr/>
                    <a:lstStyle/>
                    <a:p>
                      <a:r>
                        <a:rPr lang="en-US" sz="1400" dirty="0" smtClean="0"/>
                        <a:t>Female – Black</a:t>
                      </a:r>
                    </a:p>
                  </a:txBody>
                  <a:tcPr/>
                </a:tc>
                <a:tc>
                  <a:txBody>
                    <a:bodyPr/>
                    <a:lstStyle/>
                    <a:p>
                      <a:r>
                        <a:rPr lang="en-US" sz="1400" dirty="0" smtClean="0"/>
                        <a:t>54.51</a:t>
                      </a:r>
                      <a:endParaRPr lang="en-US" sz="1400" dirty="0"/>
                    </a:p>
                  </a:txBody>
                  <a:tcPr/>
                </a:tc>
                <a:tc>
                  <a:txBody>
                    <a:bodyPr/>
                    <a:lstStyle/>
                    <a:p>
                      <a:r>
                        <a:rPr lang="en-US" sz="1400" b="1" dirty="0" smtClean="0"/>
                        <a:t>61.02</a:t>
                      </a:r>
                      <a:endParaRPr lang="en-US" sz="1400" b="1" dirty="0"/>
                    </a:p>
                  </a:txBody>
                  <a:tcPr/>
                </a:tc>
                <a:tc>
                  <a:txBody>
                    <a:bodyPr/>
                    <a:lstStyle/>
                    <a:p>
                      <a:r>
                        <a:rPr lang="en-US" sz="1400" b="1" dirty="0" smtClean="0"/>
                        <a:t>57.05</a:t>
                      </a:r>
                      <a:endParaRPr lang="en-US" sz="1400" b="1" dirty="0"/>
                    </a:p>
                  </a:txBody>
                  <a:tcPr/>
                </a:tc>
                <a:tc>
                  <a:txBody>
                    <a:bodyPr/>
                    <a:lstStyle/>
                    <a:p>
                      <a:r>
                        <a:rPr lang="en-US" sz="1400" dirty="0" smtClean="0"/>
                        <a:t>55.48</a:t>
                      </a:r>
                      <a:endParaRPr lang="en-US" sz="1400" dirty="0"/>
                    </a:p>
                  </a:txBody>
                  <a:tcPr/>
                </a:tc>
                <a:tc>
                  <a:txBody>
                    <a:bodyPr/>
                    <a:lstStyle/>
                    <a:p>
                      <a:r>
                        <a:rPr lang="en-US" sz="1400" dirty="0" smtClean="0"/>
                        <a:t>78.53</a:t>
                      </a:r>
                      <a:endParaRPr lang="en-US" sz="1400" dirty="0"/>
                    </a:p>
                  </a:txBody>
                  <a:tcPr/>
                </a:tc>
              </a:tr>
              <a:tr h="370840">
                <a:tc>
                  <a:txBody>
                    <a:bodyPr/>
                    <a:lstStyle/>
                    <a:p>
                      <a:r>
                        <a:rPr lang="en-US" sz="1400" dirty="0" smtClean="0"/>
                        <a:t>Male – Hispanic</a:t>
                      </a:r>
                    </a:p>
                  </a:txBody>
                  <a:tcPr/>
                </a:tc>
                <a:tc>
                  <a:txBody>
                    <a:bodyPr/>
                    <a:lstStyle/>
                    <a:p>
                      <a:r>
                        <a:rPr lang="en-US" sz="1400" dirty="0" smtClean="0"/>
                        <a:t>26.76</a:t>
                      </a:r>
                      <a:endParaRPr lang="en-US" sz="1400" dirty="0"/>
                    </a:p>
                  </a:txBody>
                  <a:tcPr/>
                </a:tc>
                <a:tc>
                  <a:txBody>
                    <a:bodyPr/>
                    <a:lstStyle/>
                    <a:p>
                      <a:r>
                        <a:rPr lang="en-US" sz="1400" dirty="0" smtClean="0"/>
                        <a:t>24.90</a:t>
                      </a:r>
                      <a:endParaRPr lang="en-US" sz="1400" dirty="0"/>
                    </a:p>
                  </a:txBody>
                  <a:tcPr/>
                </a:tc>
                <a:tc>
                  <a:txBody>
                    <a:bodyPr/>
                    <a:lstStyle/>
                    <a:p>
                      <a:r>
                        <a:rPr lang="en-US" sz="1400" dirty="0" smtClean="0"/>
                        <a:t>25.54</a:t>
                      </a:r>
                      <a:endParaRPr lang="en-US" sz="1400" dirty="0"/>
                    </a:p>
                  </a:txBody>
                  <a:tcPr/>
                </a:tc>
                <a:tc>
                  <a:txBody>
                    <a:bodyPr/>
                    <a:lstStyle/>
                    <a:p>
                      <a:r>
                        <a:rPr lang="en-US" sz="1400" dirty="0" smtClean="0"/>
                        <a:t>40.73</a:t>
                      </a:r>
                      <a:endParaRPr lang="en-US" sz="1400" dirty="0"/>
                    </a:p>
                  </a:txBody>
                  <a:tcPr/>
                </a:tc>
                <a:tc>
                  <a:txBody>
                    <a:bodyPr/>
                    <a:lstStyle/>
                    <a:p>
                      <a:r>
                        <a:rPr lang="en-US" sz="1400" dirty="0" smtClean="0"/>
                        <a:t>49.89</a:t>
                      </a:r>
                      <a:endParaRPr lang="en-US" sz="1400" dirty="0"/>
                    </a:p>
                  </a:txBody>
                  <a:tcPr/>
                </a:tc>
              </a:tr>
              <a:tr h="370840">
                <a:tc>
                  <a:txBody>
                    <a:bodyPr/>
                    <a:lstStyle/>
                    <a:p>
                      <a:r>
                        <a:rPr lang="en-US" sz="1400" dirty="0" smtClean="0"/>
                        <a:t>Female - Hispanic</a:t>
                      </a:r>
                    </a:p>
                  </a:txBody>
                  <a:tcPr/>
                </a:tc>
                <a:tc>
                  <a:txBody>
                    <a:bodyPr/>
                    <a:lstStyle/>
                    <a:p>
                      <a:r>
                        <a:rPr lang="en-US" sz="1400" b="1" dirty="0" smtClean="0"/>
                        <a:t>62.98</a:t>
                      </a:r>
                      <a:endParaRPr lang="en-US" sz="1400" b="1" dirty="0"/>
                    </a:p>
                  </a:txBody>
                  <a:tcPr/>
                </a:tc>
                <a:tc>
                  <a:txBody>
                    <a:bodyPr/>
                    <a:lstStyle/>
                    <a:p>
                      <a:r>
                        <a:rPr lang="en-US" sz="1400" dirty="0" smtClean="0"/>
                        <a:t>42.55</a:t>
                      </a:r>
                      <a:endParaRPr lang="en-US" sz="1400" dirty="0"/>
                    </a:p>
                  </a:txBody>
                  <a:tcPr/>
                </a:tc>
                <a:tc>
                  <a:txBody>
                    <a:bodyPr/>
                    <a:lstStyle/>
                    <a:p>
                      <a:r>
                        <a:rPr lang="en-US" sz="1400" dirty="0" smtClean="0"/>
                        <a:t>51.38</a:t>
                      </a:r>
                      <a:endParaRPr lang="en-US" sz="1400" dirty="0"/>
                    </a:p>
                  </a:txBody>
                  <a:tcPr/>
                </a:tc>
                <a:tc>
                  <a:txBody>
                    <a:bodyPr/>
                    <a:lstStyle/>
                    <a:p>
                      <a:r>
                        <a:rPr lang="en-US" sz="1400" dirty="0" smtClean="0"/>
                        <a:t>53.30</a:t>
                      </a:r>
                      <a:endParaRPr lang="en-US" sz="1400" dirty="0"/>
                    </a:p>
                  </a:txBody>
                  <a:tcPr/>
                </a:tc>
                <a:tc>
                  <a:txBody>
                    <a:bodyPr/>
                    <a:lstStyle/>
                    <a:p>
                      <a:r>
                        <a:rPr lang="en-US" sz="1400" dirty="0" smtClean="0"/>
                        <a:t>75.64</a:t>
                      </a:r>
                      <a:endParaRPr lang="en-US" sz="1400" dirty="0"/>
                    </a:p>
                  </a:txBody>
                  <a:tcPr/>
                </a:tc>
              </a:tr>
            </a:tbl>
          </a:graphicData>
        </a:graphic>
      </p:graphicFrame>
      <p:sp>
        <p:nvSpPr>
          <p:cNvPr id="5" name="TextBox 4"/>
          <p:cNvSpPr txBox="1"/>
          <p:nvPr/>
        </p:nvSpPr>
        <p:spPr>
          <a:xfrm>
            <a:off x="381000" y="6248400"/>
            <a:ext cx="1978427" cy="261610"/>
          </a:xfrm>
          <a:prstGeom prst="rect">
            <a:avLst/>
          </a:prstGeom>
          <a:noFill/>
        </p:spPr>
        <p:txBody>
          <a:bodyPr wrap="none" rtlCol="0">
            <a:spAutoFit/>
          </a:bodyPr>
          <a:lstStyle/>
          <a:p>
            <a:r>
              <a:rPr lang="en-US" sz="1100" dirty="0" smtClean="0"/>
              <a:t>**SPARCS Database 2012-2014</a:t>
            </a:r>
            <a:endParaRPr lang="en-US" sz="1100" dirty="0"/>
          </a:p>
        </p:txBody>
      </p:sp>
    </p:spTree>
    <p:extLst>
      <p:ext uri="{BB962C8B-B14F-4D97-AF65-F5344CB8AC3E}">
        <p14:creationId xmlns:p14="http://schemas.microsoft.com/office/powerpoint/2010/main" val="2981313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81000" y="304800"/>
            <a:ext cx="8229600" cy="914400"/>
          </a:xfrm>
        </p:spPr>
        <p:txBody>
          <a:bodyPr>
            <a:normAutofit fontScale="90000"/>
          </a:bodyPr>
          <a:lstStyle/>
          <a:p>
            <a:pPr>
              <a:lnSpc>
                <a:spcPct val="100000"/>
              </a:lnSpc>
            </a:pPr>
            <a:r>
              <a:rPr lang="en-US" sz="2800" dirty="0"/>
              <a:t>Average </a:t>
            </a:r>
            <a:r>
              <a:rPr lang="en-US" sz="2800" dirty="0" smtClean="0"/>
              <a:t>Age Adjusted Self-Inflicted Injury Rate by Race/Ethnicity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5314728"/>
              </p:ext>
            </p:extLst>
          </p:nvPr>
        </p:nvGraphicFramePr>
        <p:xfrm>
          <a:off x="1065276" y="2057400"/>
          <a:ext cx="7040880" cy="2743202"/>
        </p:xfrm>
        <a:graphic>
          <a:graphicData uri="http://schemas.openxmlformats.org/drawingml/2006/table">
            <a:tbl>
              <a:tblPr firstRow="1" bandRow="1">
                <a:tableStyleId>{5C22544A-7EE6-4342-B048-85BDC9FD1C3A}</a:tableStyleId>
              </a:tblPr>
              <a:tblGrid>
                <a:gridCol w="2895280"/>
                <a:gridCol w="755666"/>
                <a:gridCol w="734371"/>
                <a:gridCol w="1050732"/>
                <a:gridCol w="718022"/>
                <a:gridCol w="886809"/>
              </a:tblGrid>
              <a:tr h="391886">
                <a:tc>
                  <a:txBody>
                    <a:bodyPr/>
                    <a:lstStyle/>
                    <a:p>
                      <a:r>
                        <a:rPr lang="en-US" sz="1400" dirty="0" smtClean="0"/>
                        <a:t>ED Visits/100,000 (2012-2014)**</a:t>
                      </a:r>
                      <a:endParaRPr lang="en-US" sz="1400" dirty="0"/>
                    </a:p>
                  </a:txBody>
                  <a:tcPr/>
                </a:tc>
                <a:tc>
                  <a:txBody>
                    <a:bodyPr/>
                    <a:lstStyle/>
                    <a:p>
                      <a:r>
                        <a:rPr lang="en-US" sz="1400" dirty="0" smtClean="0"/>
                        <a:t>Nassau</a:t>
                      </a:r>
                      <a:endParaRPr lang="en-US" sz="1400" dirty="0"/>
                    </a:p>
                  </a:txBody>
                  <a:tcPr/>
                </a:tc>
                <a:tc>
                  <a:txBody>
                    <a:bodyPr/>
                    <a:lstStyle/>
                    <a:p>
                      <a:r>
                        <a:rPr lang="en-US" sz="1400" dirty="0" smtClean="0"/>
                        <a:t>Suffolk</a:t>
                      </a:r>
                      <a:endParaRPr lang="en-US" sz="1400" dirty="0"/>
                    </a:p>
                  </a:txBody>
                  <a:tcPr/>
                </a:tc>
                <a:tc>
                  <a:txBody>
                    <a:bodyPr/>
                    <a:lstStyle/>
                    <a:p>
                      <a:r>
                        <a:rPr lang="en-US" sz="1400" dirty="0" smtClean="0"/>
                        <a:t>Long Island</a:t>
                      </a:r>
                      <a:endParaRPr lang="en-US" sz="1400" dirty="0"/>
                    </a:p>
                  </a:txBody>
                  <a:tcPr/>
                </a:tc>
                <a:tc>
                  <a:txBody>
                    <a:bodyPr/>
                    <a:lstStyle/>
                    <a:p>
                      <a:r>
                        <a:rPr lang="en-US" sz="1400" dirty="0" smtClean="0"/>
                        <a:t>NYS</a:t>
                      </a:r>
                      <a:endParaRPr lang="en-US" sz="1400" dirty="0"/>
                    </a:p>
                  </a:txBody>
                  <a:tcPr/>
                </a:tc>
                <a:tc>
                  <a:txBody>
                    <a:bodyPr/>
                    <a:lstStyle/>
                    <a:p>
                      <a:r>
                        <a:rPr lang="en-US" sz="1400" dirty="0" smtClean="0"/>
                        <a:t>NYSxNYC</a:t>
                      </a:r>
                      <a:endParaRPr lang="en-US" sz="1400" dirty="0"/>
                    </a:p>
                  </a:txBody>
                  <a:tcPr/>
                </a:tc>
              </a:tr>
              <a:tr h="391886">
                <a:tc>
                  <a:txBody>
                    <a:bodyPr/>
                    <a:lstStyle/>
                    <a:p>
                      <a:r>
                        <a:rPr lang="en-US" sz="1400" dirty="0" smtClean="0"/>
                        <a:t>Male - White</a:t>
                      </a:r>
                    </a:p>
                  </a:txBody>
                  <a:tcPr/>
                </a:tc>
                <a:tc>
                  <a:txBody>
                    <a:bodyPr/>
                    <a:lstStyle/>
                    <a:p>
                      <a:r>
                        <a:rPr lang="en-US" sz="1400" dirty="0" smtClean="0"/>
                        <a:t>52.82</a:t>
                      </a:r>
                      <a:endParaRPr lang="en-US" sz="1400" dirty="0"/>
                    </a:p>
                  </a:txBody>
                  <a:tcPr/>
                </a:tc>
                <a:tc>
                  <a:txBody>
                    <a:bodyPr/>
                    <a:lstStyle/>
                    <a:p>
                      <a:r>
                        <a:rPr lang="en-US" sz="1400" dirty="0" smtClean="0"/>
                        <a:t>65.94</a:t>
                      </a:r>
                      <a:endParaRPr lang="en-US" sz="1400" dirty="0"/>
                    </a:p>
                  </a:txBody>
                  <a:tcPr/>
                </a:tc>
                <a:tc>
                  <a:txBody>
                    <a:bodyPr/>
                    <a:lstStyle/>
                    <a:p>
                      <a:r>
                        <a:rPr lang="en-US" sz="1400" dirty="0" smtClean="0"/>
                        <a:t>60.16</a:t>
                      </a:r>
                      <a:endParaRPr lang="en-US" sz="1400" dirty="0"/>
                    </a:p>
                  </a:txBody>
                  <a:tcPr/>
                </a:tc>
                <a:tc>
                  <a:txBody>
                    <a:bodyPr/>
                    <a:lstStyle/>
                    <a:p>
                      <a:r>
                        <a:rPr lang="en-US" sz="1400" dirty="0" smtClean="0"/>
                        <a:t>84.16</a:t>
                      </a:r>
                      <a:endParaRPr lang="en-US" sz="1400" dirty="0"/>
                    </a:p>
                  </a:txBody>
                  <a:tcPr/>
                </a:tc>
                <a:tc>
                  <a:txBody>
                    <a:bodyPr/>
                    <a:lstStyle/>
                    <a:p>
                      <a:r>
                        <a:rPr lang="en-US" sz="1400" dirty="0" smtClean="0"/>
                        <a:t>102.06</a:t>
                      </a:r>
                      <a:endParaRPr lang="en-US" sz="1400" dirty="0"/>
                    </a:p>
                  </a:txBody>
                  <a:tcPr/>
                </a:tc>
              </a:tr>
              <a:tr h="391886">
                <a:tc>
                  <a:txBody>
                    <a:bodyPr/>
                    <a:lstStyle/>
                    <a:p>
                      <a:r>
                        <a:rPr lang="en-US" sz="1400" dirty="0" smtClean="0"/>
                        <a:t>Female -</a:t>
                      </a:r>
                      <a:r>
                        <a:rPr lang="en-US" sz="1400" baseline="0" dirty="0" smtClean="0"/>
                        <a:t> White</a:t>
                      </a:r>
                      <a:endParaRPr lang="en-US" sz="1400" dirty="0" smtClean="0"/>
                    </a:p>
                  </a:txBody>
                  <a:tcPr/>
                </a:tc>
                <a:tc>
                  <a:txBody>
                    <a:bodyPr/>
                    <a:lstStyle/>
                    <a:p>
                      <a:r>
                        <a:rPr lang="en-US" sz="1400" dirty="0" smtClean="0"/>
                        <a:t>84.88</a:t>
                      </a:r>
                      <a:endParaRPr lang="en-US" sz="1400" dirty="0"/>
                    </a:p>
                  </a:txBody>
                  <a:tcPr/>
                </a:tc>
                <a:tc>
                  <a:txBody>
                    <a:bodyPr/>
                    <a:lstStyle/>
                    <a:p>
                      <a:r>
                        <a:rPr lang="en-US" sz="1400" dirty="0" smtClean="0"/>
                        <a:t>95.19</a:t>
                      </a:r>
                      <a:endParaRPr lang="en-US" sz="1400" dirty="0"/>
                    </a:p>
                  </a:txBody>
                  <a:tcPr/>
                </a:tc>
                <a:tc>
                  <a:txBody>
                    <a:bodyPr/>
                    <a:lstStyle/>
                    <a:p>
                      <a:r>
                        <a:rPr lang="en-US" sz="1400" dirty="0" smtClean="0"/>
                        <a:t>90.70</a:t>
                      </a:r>
                      <a:endParaRPr lang="en-US" sz="1400" dirty="0"/>
                    </a:p>
                  </a:txBody>
                  <a:tcPr/>
                </a:tc>
                <a:tc>
                  <a:txBody>
                    <a:bodyPr/>
                    <a:lstStyle/>
                    <a:p>
                      <a:r>
                        <a:rPr lang="en-US" sz="1400" dirty="0" smtClean="0"/>
                        <a:t>117.27</a:t>
                      </a:r>
                      <a:endParaRPr lang="en-US" sz="1400" dirty="0"/>
                    </a:p>
                  </a:txBody>
                  <a:tcPr/>
                </a:tc>
                <a:tc>
                  <a:txBody>
                    <a:bodyPr/>
                    <a:lstStyle/>
                    <a:p>
                      <a:r>
                        <a:rPr lang="en-US" sz="1400" dirty="0" smtClean="0"/>
                        <a:t>146.71</a:t>
                      </a:r>
                      <a:endParaRPr lang="en-US" sz="1400" dirty="0"/>
                    </a:p>
                  </a:txBody>
                  <a:tcPr/>
                </a:tc>
              </a:tr>
              <a:tr h="391886">
                <a:tc>
                  <a:txBody>
                    <a:bodyPr/>
                    <a:lstStyle/>
                    <a:p>
                      <a:r>
                        <a:rPr lang="en-US" sz="1400" dirty="0" smtClean="0"/>
                        <a:t>Male - Black</a:t>
                      </a:r>
                    </a:p>
                  </a:txBody>
                  <a:tcPr/>
                </a:tc>
                <a:tc>
                  <a:txBody>
                    <a:bodyPr/>
                    <a:lstStyle/>
                    <a:p>
                      <a:r>
                        <a:rPr lang="en-US" sz="1400" dirty="0" smtClean="0"/>
                        <a:t>50.06</a:t>
                      </a:r>
                      <a:endParaRPr lang="en-US" sz="1400" dirty="0"/>
                    </a:p>
                  </a:txBody>
                  <a:tcPr/>
                </a:tc>
                <a:tc>
                  <a:txBody>
                    <a:bodyPr/>
                    <a:lstStyle/>
                    <a:p>
                      <a:r>
                        <a:rPr lang="en-US" sz="1400" dirty="0" smtClean="0"/>
                        <a:t>66.63</a:t>
                      </a:r>
                      <a:endParaRPr lang="en-US" sz="1400" dirty="0"/>
                    </a:p>
                  </a:txBody>
                  <a:tcPr/>
                </a:tc>
                <a:tc>
                  <a:txBody>
                    <a:bodyPr/>
                    <a:lstStyle/>
                    <a:p>
                      <a:r>
                        <a:rPr lang="en-US" sz="1400" dirty="0" smtClean="0"/>
                        <a:t>57.52</a:t>
                      </a:r>
                      <a:endParaRPr lang="en-US" sz="1400" dirty="0"/>
                    </a:p>
                  </a:txBody>
                  <a:tcPr/>
                </a:tc>
                <a:tc>
                  <a:txBody>
                    <a:bodyPr/>
                    <a:lstStyle/>
                    <a:p>
                      <a:r>
                        <a:rPr lang="en-US" sz="1400" dirty="0" smtClean="0"/>
                        <a:t>109.52</a:t>
                      </a:r>
                      <a:endParaRPr lang="en-US" sz="1400" dirty="0"/>
                    </a:p>
                  </a:txBody>
                  <a:tcPr/>
                </a:tc>
                <a:tc>
                  <a:txBody>
                    <a:bodyPr/>
                    <a:lstStyle/>
                    <a:p>
                      <a:r>
                        <a:rPr lang="en-US" sz="1400" dirty="0" smtClean="0"/>
                        <a:t>149.22</a:t>
                      </a:r>
                      <a:endParaRPr lang="en-US" sz="1400" dirty="0"/>
                    </a:p>
                  </a:txBody>
                  <a:tcPr/>
                </a:tc>
              </a:tr>
              <a:tr h="391886">
                <a:tc>
                  <a:txBody>
                    <a:bodyPr/>
                    <a:lstStyle/>
                    <a:p>
                      <a:r>
                        <a:rPr lang="en-US" sz="1400" dirty="0" smtClean="0"/>
                        <a:t>Female – Black</a:t>
                      </a:r>
                    </a:p>
                  </a:txBody>
                  <a:tcPr/>
                </a:tc>
                <a:tc>
                  <a:txBody>
                    <a:bodyPr/>
                    <a:lstStyle/>
                    <a:p>
                      <a:r>
                        <a:rPr lang="en-US" sz="1400" dirty="0" smtClean="0"/>
                        <a:t>72.96</a:t>
                      </a:r>
                      <a:endParaRPr lang="en-US" sz="1400" dirty="0"/>
                    </a:p>
                  </a:txBody>
                  <a:tcPr/>
                </a:tc>
                <a:tc>
                  <a:txBody>
                    <a:bodyPr/>
                    <a:lstStyle/>
                    <a:p>
                      <a:r>
                        <a:rPr lang="en-US" sz="1400" b="1" dirty="0" smtClean="0"/>
                        <a:t>110.44</a:t>
                      </a:r>
                      <a:endParaRPr lang="en-US" sz="1400" b="1" dirty="0"/>
                    </a:p>
                  </a:txBody>
                  <a:tcPr/>
                </a:tc>
                <a:tc>
                  <a:txBody>
                    <a:bodyPr/>
                    <a:lstStyle/>
                    <a:p>
                      <a:r>
                        <a:rPr lang="en-US" sz="1400" dirty="0" smtClean="0"/>
                        <a:t>89.08</a:t>
                      </a:r>
                      <a:endParaRPr lang="en-US" sz="1400" dirty="0"/>
                    </a:p>
                  </a:txBody>
                  <a:tcPr/>
                </a:tc>
                <a:tc>
                  <a:txBody>
                    <a:bodyPr/>
                    <a:lstStyle/>
                    <a:p>
                      <a:r>
                        <a:rPr lang="en-US" sz="1400" dirty="0" smtClean="0"/>
                        <a:t>103.62</a:t>
                      </a:r>
                      <a:endParaRPr lang="en-US" sz="1400" dirty="0"/>
                    </a:p>
                  </a:txBody>
                  <a:tcPr/>
                </a:tc>
                <a:tc>
                  <a:txBody>
                    <a:bodyPr/>
                    <a:lstStyle/>
                    <a:p>
                      <a:r>
                        <a:rPr lang="en-US" sz="1400" dirty="0" smtClean="0"/>
                        <a:t>171.73</a:t>
                      </a:r>
                      <a:endParaRPr lang="en-US" sz="1400" dirty="0"/>
                    </a:p>
                  </a:txBody>
                  <a:tcPr/>
                </a:tc>
              </a:tr>
              <a:tr h="391886">
                <a:tc>
                  <a:txBody>
                    <a:bodyPr/>
                    <a:lstStyle/>
                    <a:p>
                      <a:r>
                        <a:rPr lang="en-US" sz="1400" dirty="0" smtClean="0"/>
                        <a:t>Male – Hispanic</a:t>
                      </a:r>
                    </a:p>
                  </a:txBody>
                  <a:tcPr/>
                </a:tc>
                <a:tc>
                  <a:txBody>
                    <a:bodyPr/>
                    <a:lstStyle/>
                    <a:p>
                      <a:r>
                        <a:rPr lang="en-US" sz="1400" dirty="0" smtClean="0"/>
                        <a:t>41.61</a:t>
                      </a:r>
                      <a:endParaRPr lang="en-US" sz="1400" dirty="0"/>
                    </a:p>
                  </a:txBody>
                  <a:tcPr/>
                </a:tc>
                <a:tc>
                  <a:txBody>
                    <a:bodyPr/>
                    <a:lstStyle/>
                    <a:p>
                      <a:r>
                        <a:rPr lang="en-US" sz="1400" dirty="0" smtClean="0"/>
                        <a:t>71.61</a:t>
                      </a:r>
                      <a:endParaRPr lang="en-US" sz="1400" dirty="0"/>
                    </a:p>
                  </a:txBody>
                  <a:tcPr/>
                </a:tc>
                <a:tc>
                  <a:txBody>
                    <a:bodyPr/>
                    <a:lstStyle/>
                    <a:p>
                      <a:r>
                        <a:rPr lang="en-US" sz="1400" dirty="0" smtClean="0"/>
                        <a:t>58.26</a:t>
                      </a:r>
                      <a:endParaRPr lang="en-US" sz="1400" dirty="0"/>
                    </a:p>
                  </a:txBody>
                  <a:tcPr/>
                </a:tc>
                <a:tc>
                  <a:txBody>
                    <a:bodyPr/>
                    <a:lstStyle/>
                    <a:p>
                      <a:r>
                        <a:rPr lang="en-US" sz="1400" dirty="0" smtClean="0"/>
                        <a:t>103.55</a:t>
                      </a:r>
                      <a:endParaRPr lang="en-US" sz="1400" dirty="0"/>
                    </a:p>
                  </a:txBody>
                  <a:tcPr/>
                </a:tc>
                <a:tc>
                  <a:txBody>
                    <a:bodyPr/>
                    <a:lstStyle/>
                    <a:p>
                      <a:r>
                        <a:rPr lang="en-US" sz="1400" dirty="0" smtClean="0"/>
                        <a:t>135.40</a:t>
                      </a:r>
                      <a:endParaRPr lang="en-US" sz="1400" dirty="0"/>
                    </a:p>
                  </a:txBody>
                  <a:tcPr/>
                </a:tc>
              </a:tr>
              <a:tr h="391886">
                <a:tc>
                  <a:txBody>
                    <a:bodyPr/>
                    <a:lstStyle/>
                    <a:p>
                      <a:r>
                        <a:rPr lang="en-US" sz="1400" dirty="0" smtClean="0"/>
                        <a:t>Female - Hispanic</a:t>
                      </a:r>
                    </a:p>
                  </a:txBody>
                  <a:tcPr/>
                </a:tc>
                <a:tc>
                  <a:txBody>
                    <a:bodyPr/>
                    <a:lstStyle/>
                    <a:p>
                      <a:r>
                        <a:rPr lang="en-US" sz="1400" dirty="0" smtClean="0"/>
                        <a:t>91.69</a:t>
                      </a:r>
                      <a:endParaRPr lang="en-US" sz="1400" dirty="0"/>
                    </a:p>
                  </a:txBody>
                  <a:tcPr/>
                </a:tc>
                <a:tc>
                  <a:txBody>
                    <a:bodyPr/>
                    <a:lstStyle/>
                    <a:p>
                      <a:r>
                        <a:rPr lang="en-US" sz="1400" dirty="0" smtClean="0"/>
                        <a:t>112.47</a:t>
                      </a:r>
                      <a:endParaRPr lang="en-US" sz="1400" dirty="0"/>
                    </a:p>
                  </a:txBody>
                  <a:tcPr/>
                </a:tc>
                <a:tc>
                  <a:txBody>
                    <a:bodyPr/>
                    <a:lstStyle/>
                    <a:p>
                      <a:r>
                        <a:rPr lang="en-US" sz="1400" dirty="0" smtClean="0"/>
                        <a:t>102.75</a:t>
                      </a:r>
                      <a:endParaRPr lang="en-US" sz="1400" dirty="0"/>
                    </a:p>
                  </a:txBody>
                  <a:tcPr/>
                </a:tc>
                <a:tc>
                  <a:txBody>
                    <a:bodyPr/>
                    <a:lstStyle/>
                    <a:p>
                      <a:r>
                        <a:rPr lang="en-US" sz="1400" dirty="0" smtClean="0"/>
                        <a:t>130.40</a:t>
                      </a:r>
                      <a:endParaRPr lang="en-US" sz="1400" dirty="0"/>
                    </a:p>
                  </a:txBody>
                  <a:tcPr/>
                </a:tc>
                <a:tc>
                  <a:txBody>
                    <a:bodyPr/>
                    <a:lstStyle/>
                    <a:p>
                      <a:r>
                        <a:rPr lang="en-US" sz="1400" dirty="0" smtClean="0"/>
                        <a:t>201.86</a:t>
                      </a:r>
                      <a:endParaRPr lang="en-US" sz="1400" dirty="0"/>
                    </a:p>
                  </a:txBody>
                  <a:tcPr/>
                </a:tc>
              </a:tr>
            </a:tbl>
          </a:graphicData>
        </a:graphic>
      </p:graphicFrame>
      <p:sp>
        <p:nvSpPr>
          <p:cNvPr id="6" name="TextBox 5"/>
          <p:cNvSpPr txBox="1"/>
          <p:nvPr/>
        </p:nvSpPr>
        <p:spPr>
          <a:xfrm>
            <a:off x="381000" y="6248400"/>
            <a:ext cx="1978427" cy="261610"/>
          </a:xfrm>
          <a:prstGeom prst="rect">
            <a:avLst/>
          </a:prstGeom>
          <a:noFill/>
        </p:spPr>
        <p:txBody>
          <a:bodyPr wrap="none" rtlCol="0">
            <a:spAutoFit/>
          </a:bodyPr>
          <a:lstStyle/>
          <a:p>
            <a:r>
              <a:rPr lang="en-US" sz="1100" dirty="0" smtClean="0"/>
              <a:t>**SPARCS Database 2012-2014</a:t>
            </a:r>
            <a:endParaRPr lang="en-US" sz="1100" dirty="0"/>
          </a:p>
        </p:txBody>
      </p:sp>
    </p:spTree>
    <p:extLst>
      <p:ext uri="{BB962C8B-B14F-4D97-AF65-F5344CB8AC3E}">
        <p14:creationId xmlns:p14="http://schemas.microsoft.com/office/powerpoint/2010/main" val="3253582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846155601"/>
              </p:ext>
            </p:extLst>
          </p:nvPr>
        </p:nvGraphicFramePr>
        <p:xfrm>
          <a:off x="1828800" y="76200"/>
          <a:ext cx="5486400" cy="3291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70130166"/>
              </p:ext>
            </p:extLst>
          </p:nvPr>
        </p:nvGraphicFramePr>
        <p:xfrm>
          <a:off x="1828800" y="3505200"/>
          <a:ext cx="54864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01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0"/>
            <a:ext cx="9143999" cy="914400"/>
          </a:xfrm>
          <a:prstGeom prst="rect">
            <a:avLst/>
          </a:prstGeom>
        </p:spPr>
        <p:txBody>
          <a:bodyPr lIns="91432" tIns="45716" rIns="91432" bIns="45716" anchor="ctr"/>
          <a:lstStyle>
            <a:lvl1pPr algn="l" rtl="0" fontAlgn="base">
              <a:spcBef>
                <a:spcPct val="0"/>
              </a:spcBef>
              <a:spcAft>
                <a:spcPct val="0"/>
              </a:spcAft>
              <a:defRPr sz="3000">
                <a:solidFill>
                  <a:schemeClr val="bg1"/>
                </a:solidFill>
                <a:latin typeface="+mj-lt"/>
                <a:ea typeface="+mj-ea"/>
                <a:cs typeface="+mj-cs"/>
              </a:defRPr>
            </a:lvl1pPr>
            <a:lvl2pPr algn="l" rtl="0" fontAlgn="base">
              <a:spcBef>
                <a:spcPct val="0"/>
              </a:spcBef>
              <a:spcAft>
                <a:spcPct val="0"/>
              </a:spcAft>
              <a:defRPr sz="3000">
                <a:solidFill>
                  <a:schemeClr val="bg1"/>
                </a:solidFill>
                <a:latin typeface="Arial" charset="0"/>
              </a:defRPr>
            </a:lvl2pPr>
            <a:lvl3pPr algn="l" rtl="0" fontAlgn="base">
              <a:spcBef>
                <a:spcPct val="0"/>
              </a:spcBef>
              <a:spcAft>
                <a:spcPct val="0"/>
              </a:spcAft>
              <a:defRPr sz="3000">
                <a:solidFill>
                  <a:schemeClr val="bg1"/>
                </a:solidFill>
                <a:latin typeface="Arial" charset="0"/>
              </a:defRPr>
            </a:lvl3pPr>
            <a:lvl4pPr algn="l" rtl="0" fontAlgn="base">
              <a:spcBef>
                <a:spcPct val="0"/>
              </a:spcBef>
              <a:spcAft>
                <a:spcPct val="0"/>
              </a:spcAft>
              <a:defRPr sz="3000">
                <a:solidFill>
                  <a:schemeClr val="bg1"/>
                </a:solidFill>
                <a:latin typeface="Arial" charset="0"/>
              </a:defRPr>
            </a:lvl4pPr>
            <a:lvl5pPr algn="l" rtl="0" fontAlgn="base">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pPr algn="ctr"/>
            <a:r>
              <a:rPr lang="en-US" sz="3600" b="1" dirty="0" smtClean="0"/>
              <a:t>Why</a:t>
            </a:r>
            <a:r>
              <a:rPr lang="en-US" sz="3600" b="1" dirty="0"/>
              <a:t> </a:t>
            </a:r>
            <a:r>
              <a:rPr lang="en-US" sz="3600" b="1" dirty="0" smtClean="0"/>
              <a:t>Eliminate Disparities, Advance Diversity? </a:t>
            </a:r>
            <a:endParaRPr lang="en-US" sz="3600" b="1" dirty="0"/>
          </a:p>
        </p:txBody>
      </p:sp>
      <p:sp>
        <p:nvSpPr>
          <p:cNvPr id="22" name="Slide Number Placeholder 3"/>
          <p:cNvSpPr txBox="1">
            <a:spLocks noGrp="1"/>
          </p:cNvSpPr>
          <p:nvPr/>
        </p:nvSpPr>
        <p:spPr bwMode="auto">
          <a:xfrm>
            <a:off x="6934200" y="6553200"/>
            <a:ext cx="2133600" cy="228600"/>
          </a:xfrm>
          <a:prstGeom prst="rect">
            <a:avLst/>
          </a:prstGeom>
          <a:noFill/>
          <a:ln w="9525">
            <a:noFill/>
            <a:miter lim="800000"/>
            <a:headEnd/>
            <a:tailEnd/>
          </a:ln>
        </p:spPr>
        <p:txBody>
          <a:bodyPr>
            <a:prstTxWarp prst="textNoShape">
              <a:avLst/>
            </a:prstTxWarp>
          </a:bodyPr>
          <a:lstStyle/>
          <a:p>
            <a:pPr algn="r"/>
            <a:fld id="{D976E13C-D263-4DF2-B755-C9E5E1D23267}" type="slidenum">
              <a:rPr lang="en-US" sz="1100"/>
              <a:pPr algn="r"/>
              <a:t>4</a:t>
            </a:fld>
            <a:endParaRPr lang="en-US" sz="1100" dirty="0"/>
          </a:p>
        </p:txBody>
      </p:sp>
      <p:sp>
        <p:nvSpPr>
          <p:cNvPr id="6" name="TextBox 5"/>
          <p:cNvSpPr txBox="1"/>
          <p:nvPr/>
        </p:nvSpPr>
        <p:spPr>
          <a:xfrm>
            <a:off x="1798106" y="910016"/>
            <a:ext cx="7233305" cy="5634748"/>
          </a:xfrm>
          <a:prstGeom prst="rect">
            <a:avLst/>
          </a:prstGeom>
          <a:noFill/>
        </p:spPr>
        <p:txBody>
          <a:bodyPr wrap="square" rtlCol="0">
            <a:spAutoFit/>
          </a:bodyPr>
          <a:lstStyle/>
          <a:p>
            <a:pPr marL="571500" indent="-571500">
              <a:lnSpc>
                <a:spcPct val="120000"/>
              </a:lnSpc>
              <a:spcAft>
                <a:spcPts val="1800"/>
              </a:spcAft>
              <a:buFont typeface="Wingdings" panose="05000000000000000000" pitchFamily="2" charset="2"/>
              <a:buChar char="ü"/>
            </a:pPr>
            <a:r>
              <a:rPr lang="en-US" sz="2800" dirty="0" smtClean="0"/>
              <a:t>Right thing to do</a:t>
            </a:r>
          </a:p>
          <a:p>
            <a:pPr marL="571500" indent="-571500">
              <a:lnSpc>
                <a:spcPct val="120000"/>
              </a:lnSpc>
              <a:spcAft>
                <a:spcPts val="1800"/>
              </a:spcAft>
              <a:buFont typeface="Wingdings" panose="05000000000000000000" pitchFamily="2" charset="2"/>
              <a:buChar char="ü"/>
            </a:pPr>
            <a:r>
              <a:rPr lang="en-US" sz="2800" dirty="0" smtClean="0"/>
              <a:t>Direct link to the Triple Aim</a:t>
            </a:r>
            <a:r>
              <a:rPr lang="en-US" sz="2800" dirty="0"/>
              <a:t> </a:t>
            </a:r>
            <a:r>
              <a:rPr lang="en-US" sz="2800" dirty="0" smtClean="0"/>
              <a:t>and other state/federal requirements</a:t>
            </a:r>
          </a:p>
          <a:p>
            <a:pPr marL="571500" indent="-571500">
              <a:lnSpc>
                <a:spcPct val="120000"/>
              </a:lnSpc>
              <a:spcAft>
                <a:spcPts val="1800"/>
              </a:spcAft>
              <a:buFont typeface="Wingdings" panose="05000000000000000000" pitchFamily="2" charset="2"/>
              <a:buChar char="ü"/>
            </a:pPr>
            <a:r>
              <a:rPr lang="en-US" sz="2800" dirty="0" smtClean="0"/>
              <a:t>Save money, lower legal risks, increase revenues and add economic </a:t>
            </a:r>
            <a:r>
              <a:rPr lang="en-US" sz="2800" dirty="0"/>
              <a:t>benefits to </a:t>
            </a:r>
            <a:r>
              <a:rPr lang="en-US" sz="2800" dirty="0" smtClean="0"/>
              <a:t>society.</a:t>
            </a:r>
          </a:p>
          <a:p>
            <a:pPr marL="571500" indent="-571500">
              <a:lnSpc>
                <a:spcPct val="120000"/>
              </a:lnSpc>
              <a:spcAft>
                <a:spcPts val="1800"/>
              </a:spcAft>
              <a:buFont typeface="Wingdings" panose="05000000000000000000" pitchFamily="2" charset="2"/>
              <a:buChar char="ü"/>
            </a:pPr>
            <a:r>
              <a:rPr lang="en-US" sz="2800" dirty="0" smtClean="0"/>
              <a:t>Significant vulnerability for the field</a:t>
            </a:r>
          </a:p>
          <a:p>
            <a:pPr marL="571500" indent="-571500">
              <a:lnSpc>
                <a:spcPct val="120000"/>
              </a:lnSpc>
              <a:spcAft>
                <a:spcPts val="1800"/>
              </a:spcAft>
              <a:buFont typeface="Wingdings" panose="05000000000000000000" pitchFamily="2" charset="2"/>
              <a:buChar char="ü"/>
            </a:pPr>
            <a:r>
              <a:rPr lang="en-US" sz="2800" dirty="0" smtClean="0"/>
              <a:t>Meet changing needs/expectations of patients/communities</a:t>
            </a:r>
          </a:p>
        </p:txBody>
      </p:sp>
      <p:pic>
        <p:nvPicPr>
          <p:cNvPr id="12" name="Content Placeholder 5"/>
          <p:cNvPicPr>
            <a:picLocks noChangeAspect="1"/>
          </p:cNvPicPr>
          <p:nvPr/>
        </p:nvPicPr>
        <p:blipFill>
          <a:blip r:embed="rId2"/>
          <a:stretch>
            <a:fillRect/>
          </a:stretch>
        </p:blipFill>
        <p:spPr>
          <a:xfrm>
            <a:off x="265194" y="1385215"/>
            <a:ext cx="1204346" cy="11164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79" y="3070337"/>
            <a:ext cx="1576927" cy="13141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21" y="4756855"/>
            <a:ext cx="1440785" cy="1392759"/>
          </a:xfrm>
          <a:prstGeom prst="rect">
            <a:avLst/>
          </a:prstGeom>
        </p:spPr>
      </p:pic>
      <p:sp>
        <p:nvSpPr>
          <p:cNvPr id="2" name="TextBox 1"/>
          <p:cNvSpPr txBox="1"/>
          <p:nvPr/>
        </p:nvSpPr>
        <p:spPr>
          <a:xfrm>
            <a:off x="0" y="6439813"/>
            <a:ext cx="5182829" cy="430887"/>
          </a:xfrm>
          <a:prstGeom prst="rect">
            <a:avLst/>
          </a:prstGeom>
          <a:noFill/>
        </p:spPr>
        <p:txBody>
          <a:bodyPr wrap="none" rtlCol="0">
            <a:spAutoFit/>
          </a:bodyPr>
          <a:lstStyle/>
          <a:p>
            <a:pPr algn="ctr" fontAlgn="base">
              <a:spcBef>
                <a:spcPct val="0"/>
              </a:spcBef>
              <a:spcAft>
                <a:spcPct val="0"/>
              </a:spcAft>
            </a:pPr>
            <a:r>
              <a:rPr lang="en-US" sz="1100" b="1" dirty="0" smtClean="0">
                <a:solidFill>
                  <a:srgbClr val="000099"/>
                </a:solidFill>
                <a:ea typeface="ＭＳ Ｐゴシック" pitchFamily="-123" charset="-128"/>
              </a:rPr>
              <a:t>©American Hospital Association</a:t>
            </a:r>
          </a:p>
          <a:p>
            <a:pPr algn="ctr" fontAlgn="base">
              <a:spcBef>
                <a:spcPct val="0"/>
              </a:spcBef>
              <a:spcAft>
                <a:spcPct val="0"/>
              </a:spcAft>
            </a:pPr>
            <a:r>
              <a:rPr lang="en-US" sz="1100" b="1" dirty="0" smtClean="0">
                <a:solidFill>
                  <a:srgbClr val="000099"/>
                </a:solidFill>
                <a:ea typeface="ＭＳ Ｐゴシック" pitchFamily="-123" charset="-128"/>
              </a:rPr>
              <a:t>M</a:t>
            </a:r>
            <a:r>
              <a:rPr lang="en-US" sz="1100" b="1" dirty="0">
                <a:solidFill>
                  <a:srgbClr val="000099"/>
                </a:solidFill>
                <a:ea typeface="ＭＳ Ｐゴシック" pitchFamily="-123" charset="-128"/>
              </a:rPr>
              <a:t>. Tomás León, </a:t>
            </a:r>
            <a:r>
              <a:rPr lang="en-US" sz="1100" b="1" dirty="0" smtClean="0">
                <a:solidFill>
                  <a:srgbClr val="000099"/>
                </a:solidFill>
                <a:ea typeface="ＭＳ Ｐゴシック" pitchFamily="-123" charset="-128"/>
              </a:rPr>
              <a:t>MBA </a:t>
            </a:r>
            <a:r>
              <a:rPr lang="en-US" sz="1100" dirty="0" smtClean="0">
                <a:solidFill>
                  <a:srgbClr val="000099"/>
                </a:solidFill>
                <a:ea typeface="ＭＳ Ｐゴシック" pitchFamily="-123" charset="-128"/>
              </a:rPr>
              <a:t>President </a:t>
            </a:r>
            <a:r>
              <a:rPr lang="en-US" sz="1100" dirty="0">
                <a:solidFill>
                  <a:srgbClr val="000099"/>
                </a:solidFill>
                <a:ea typeface="ＭＳ Ｐゴシック" pitchFamily="-123" charset="-128"/>
              </a:rPr>
              <a:t>and CEO, Institute for Diversity in Health Management </a:t>
            </a:r>
          </a:p>
        </p:txBody>
      </p:sp>
    </p:spTree>
    <p:extLst>
      <p:ext uri="{BB962C8B-B14F-4D97-AF65-F5344CB8AC3E}">
        <p14:creationId xmlns:p14="http://schemas.microsoft.com/office/powerpoint/2010/main" val="201944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Substance Abuse</a:t>
            </a:r>
            <a:endParaRPr lang="en-US" dirty="0"/>
          </a:p>
        </p:txBody>
      </p:sp>
      <p:sp>
        <p:nvSpPr>
          <p:cNvPr id="6" name="Content Placeholder 5"/>
          <p:cNvSpPr>
            <a:spLocks noGrp="1"/>
          </p:cNvSpPr>
          <p:nvPr>
            <p:ph idx="1"/>
          </p:nvPr>
        </p:nvSpPr>
        <p:spPr/>
        <p:txBody>
          <a:bodyPr/>
          <a:lstStyle/>
          <a:p>
            <a:r>
              <a:rPr lang="en-US" dirty="0" smtClean="0"/>
              <a:t>Speaking with other PHIPS to determine which codes belong in this category so that all of our calculations are consistent</a:t>
            </a:r>
          </a:p>
        </p:txBody>
      </p:sp>
    </p:spTree>
    <p:extLst>
      <p:ext uri="{BB962C8B-B14F-4D97-AF65-F5344CB8AC3E}">
        <p14:creationId xmlns:p14="http://schemas.microsoft.com/office/powerpoint/2010/main" val="3465772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Workgroup Continued..</a:t>
            </a:r>
            <a:endParaRPr lang="en-US" dirty="0"/>
          </a:p>
        </p:txBody>
      </p:sp>
      <p:sp>
        <p:nvSpPr>
          <p:cNvPr id="3" name="Content Placeholder 2"/>
          <p:cNvSpPr>
            <a:spLocks noGrp="1"/>
          </p:cNvSpPr>
          <p:nvPr>
            <p:ph idx="1"/>
          </p:nvPr>
        </p:nvSpPr>
        <p:spPr>
          <a:xfrm>
            <a:off x="457200" y="1600201"/>
            <a:ext cx="8229600" cy="4267200"/>
          </a:xfrm>
        </p:spPr>
        <p:txBody>
          <a:bodyPr>
            <a:normAutofit/>
          </a:bodyPr>
          <a:lstStyle/>
          <a:p>
            <a:r>
              <a:rPr lang="en-US" dirty="0" smtClean="0"/>
              <a:t>Wellness Portal and Complementary Training Session for Wellness Survey Use</a:t>
            </a:r>
          </a:p>
        </p:txBody>
      </p:sp>
    </p:spTree>
    <p:extLst>
      <p:ext uri="{BB962C8B-B14F-4D97-AF65-F5344CB8AC3E}">
        <p14:creationId xmlns:p14="http://schemas.microsoft.com/office/powerpoint/2010/main" val="3046669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Opportunities</a:t>
            </a:r>
            <a:endParaRPr lang="en-US" dirty="0"/>
          </a:p>
        </p:txBody>
      </p:sp>
      <p:sp>
        <p:nvSpPr>
          <p:cNvPr id="3" name="Content Placeholder 2"/>
          <p:cNvSpPr>
            <a:spLocks noGrp="1"/>
          </p:cNvSpPr>
          <p:nvPr>
            <p:ph idx="1"/>
          </p:nvPr>
        </p:nvSpPr>
        <p:spPr/>
        <p:txBody>
          <a:bodyPr/>
          <a:lstStyle/>
          <a:p>
            <a:r>
              <a:rPr lang="en-US" dirty="0" smtClean="0"/>
              <a:t>New York State Innovation Model (SIM): Linking Interventions for Total Population Health</a:t>
            </a:r>
          </a:p>
          <a:p>
            <a:r>
              <a:rPr lang="en-US" dirty="0" smtClean="0"/>
              <a:t>New York State Health Foundation Sponsoring Conference Participation in Support of Healthy Communities</a:t>
            </a:r>
          </a:p>
        </p:txBody>
      </p:sp>
    </p:spTree>
    <p:extLst>
      <p:ext uri="{BB962C8B-B14F-4D97-AF65-F5344CB8AC3E}">
        <p14:creationId xmlns:p14="http://schemas.microsoft.com/office/powerpoint/2010/main" val="284948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Questions/Feedback?</a:t>
            </a:r>
            <a:endParaRPr lang="en-US" dirty="0"/>
          </a:p>
        </p:txBody>
      </p:sp>
    </p:spTree>
    <p:extLst>
      <p:ext uri="{BB962C8B-B14F-4D97-AF65-F5344CB8AC3E}">
        <p14:creationId xmlns:p14="http://schemas.microsoft.com/office/powerpoint/2010/main" val="2579613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a:t>
            </a:r>
            <a:endParaRPr lang="en-US" dirty="0"/>
          </a:p>
        </p:txBody>
      </p:sp>
      <p:sp>
        <p:nvSpPr>
          <p:cNvPr id="3" name="Content Placeholder 2"/>
          <p:cNvSpPr>
            <a:spLocks noGrp="1"/>
          </p:cNvSpPr>
          <p:nvPr>
            <p:ph idx="1"/>
          </p:nvPr>
        </p:nvSpPr>
        <p:spPr/>
        <p:txBody>
          <a:bodyPr/>
          <a:lstStyle/>
          <a:p>
            <a:r>
              <a:rPr lang="en-US" dirty="0" smtClean="0"/>
              <a:t>September 14, 2016: 2:30-4:30pm</a:t>
            </a:r>
          </a:p>
          <a:p>
            <a:r>
              <a:rPr lang="en-US" dirty="0" smtClean="0"/>
              <a:t>October 13, 2016: 9:30-11:30am</a:t>
            </a:r>
          </a:p>
          <a:p>
            <a:r>
              <a:rPr lang="en-US" dirty="0" smtClean="0"/>
              <a:t>November 9, 2016: 2:30-4:30pm</a:t>
            </a:r>
          </a:p>
        </p:txBody>
      </p:sp>
    </p:spTree>
    <p:extLst>
      <p:ext uri="{BB962C8B-B14F-4D97-AF65-F5344CB8AC3E}">
        <p14:creationId xmlns:p14="http://schemas.microsoft.com/office/powerpoint/2010/main" val="762691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Education, Outreach and Community Engagement</a:t>
            </a:r>
            <a:endParaRPr lang="en-US" dirty="0"/>
          </a:p>
        </p:txBody>
      </p:sp>
      <p:sp>
        <p:nvSpPr>
          <p:cNvPr id="3" name="Content Placeholder 2"/>
          <p:cNvSpPr>
            <a:spLocks noGrp="1"/>
          </p:cNvSpPr>
          <p:nvPr>
            <p:ph idx="1"/>
          </p:nvPr>
        </p:nvSpPr>
        <p:spPr>
          <a:ln>
            <a:noFill/>
          </a:ln>
        </p:spPr>
        <p:txBody>
          <a:bodyPr>
            <a:normAutofit/>
          </a:bodyPr>
          <a:lstStyle/>
          <a:p>
            <a:r>
              <a:rPr lang="en-US" sz="2800" dirty="0" smtClean="0"/>
              <a:t>Sunset Stroll at Jones Beach, July 21</a:t>
            </a:r>
            <a:r>
              <a:rPr lang="en-US" sz="2800" baseline="30000" dirty="0" smtClean="0"/>
              <a:t>st</a:t>
            </a:r>
            <a:r>
              <a:rPr lang="en-US" sz="2800" dirty="0" smtClean="0"/>
              <a:t> 2016</a:t>
            </a:r>
          </a:p>
          <a:p>
            <a:pPr marL="0" indent="0">
              <a:buNone/>
            </a:pPr>
            <a:endParaRPr lang="en-US" sz="2800" dirty="0"/>
          </a:p>
        </p:txBody>
      </p:sp>
      <p:pic>
        <p:nvPicPr>
          <p:cNvPr id="1029" name="Picture 5" descr="H:\Shared\Communications Dept\PHIP\Events\Sunset Stroll 7-16\Photos\HannonZuckerTomar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82403"/>
            <a:ext cx="7019140" cy="458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64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p:nvPr/>
        </p:nvSpPr>
        <p:spPr>
          <a:xfrm>
            <a:off x="2209800" y="5410200"/>
            <a:ext cx="5867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64" y="162983"/>
            <a:ext cx="447936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Shared\Communications Dept\PHIP\Events\Sunset Stroll 7-16\Photos\waitingtobeg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35" y="3668183"/>
            <a:ext cx="4615330" cy="30720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Shared\Communications Dept\PHIP\Events\Sunset Stroll 7-16\Photos\IMG_01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141" y="3740945"/>
            <a:ext cx="4441826" cy="2961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Shared\Communications Dept\PHIP\Events\Sunset Stroll 7-16\Photos\IMG_01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3079" y="548926"/>
            <a:ext cx="4678887" cy="311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91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590800" y="5562600"/>
            <a:ext cx="3962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DSRIP Performing Provider System Partnerships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PPS Updates</a:t>
            </a:r>
          </a:p>
          <a:p>
            <a:pPr lvl="1"/>
            <a:r>
              <a:rPr lang="en-US" dirty="0" smtClean="0"/>
              <a:t>Nassau-Queens PPS</a:t>
            </a:r>
          </a:p>
          <a:p>
            <a:pPr lvl="2"/>
            <a:r>
              <a:rPr lang="en-US" dirty="0" smtClean="0"/>
              <a:t>PAC Meeting: September 15, 2016 9:30-11:30am Long Island Jewish Medical Center</a:t>
            </a:r>
          </a:p>
          <a:p>
            <a:pPr lvl="1"/>
            <a:r>
              <a:rPr lang="en-US" dirty="0" smtClean="0"/>
              <a:t>Suffolk Care Collaborative</a:t>
            </a:r>
          </a:p>
          <a:p>
            <a:pPr lvl="2"/>
            <a:r>
              <a:rPr lang="en-US" dirty="0" smtClean="0"/>
              <a:t>Project 2ai: Community Consumer Advisory Council</a:t>
            </a:r>
          </a:p>
          <a:p>
            <a:pPr lvl="2"/>
            <a:r>
              <a:rPr lang="en-US" dirty="0" smtClean="0"/>
              <a:t>Project 4bii: NYS Prevention Agenda Alignment on Community Facing Webpage</a:t>
            </a:r>
          </a:p>
          <a:p>
            <a:pPr lvl="2"/>
            <a:r>
              <a:rPr lang="en-US" dirty="0" smtClean="0"/>
              <a:t>Community Engagement Plan &amp; Agency Coordination</a:t>
            </a:r>
          </a:p>
          <a:p>
            <a:pPr lvl="2"/>
            <a:r>
              <a:rPr lang="en-US" dirty="0" smtClean="0"/>
              <a:t>Greater New York Hospital Association: Cultural Competency Training Sessions</a:t>
            </a:r>
          </a:p>
          <a:p>
            <a:pPr lvl="2"/>
            <a:r>
              <a:rPr lang="en-US" dirty="0" smtClean="0"/>
              <a:t>PAC Meeting September 26, 2016 1-3pm Islandia Marriot</a:t>
            </a:r>
          </a:p>
          <a:p>
            <a:r>
              <a:rPr lang="en-US" dirty="0" smtClean="0"/>
              <a:t>Building Bridges Events Fall 2016</a:t>
            </a:r>
          </a:p>
          <a:p>
            <a:pPr marL="457200" lvl="1" indent="0">
              <a:buNone/>
            </a:pPr>
            <a:endParaRPr lang="en-US" dirty="0" smtClean="0"/>
          </a:p>
        </p:txBody>
      </p:sp>
    </p:spTree>
    <p:extLst>
      <p:ext uri="{BB962C8B-B14F-4D97-AF65-F5344CB8AC3E}">
        <p14:creationId xmlns:p14="http://schemas.microsoft.com/office/powerpoint/2010/main" val="2556877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hared\Communications Dept\PHIP\Events\CBO Fall 2016\Event Promotion\Building Bridges Flyer, HQ Final-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430" y="1"/>
            <a:ext cx="5113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9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LIHC Membership</a:t>
            </a:r>
            <a:endParaRPr lang="en-US" dirty="0"/>
          </a:p>
        </p:txBody>
      </p:sp>
      <p:sp>
        <p:nvSpPr>
          <p:cNvPr id="3" name="Content Placeholder 2"/>
          <p:cNvSpPr>
            <a:spLocks noGrp="1"/>
          </p:cNvSpPr>
          <p:nvPr>
            <p:ph idx="1"/>
          </p:nvPr>
        </p:nvSpPr>
        <p:spPr/>
        <p:txBody>
          <a:bodyPr/>
          <a:lstStyle/>
          <a:p>
            <a:r>
              <a:rPr lang="en-US" dirty="0" smtClean="0"/>
              <a:t>Membership</a:t>
            </a:r>
          </a:p>
          <a:p>
            <a:r>
              <a:rPr lang="en-US" dirty="0" smtClean="0"/>
              <a:t>NYS DOH Healthy Resources</a:t>
            </a:r>
          </a:p>
          <a:p>
            <a:r>
              <a:rPr lang="en-US" dirty="0" smtClean="0"/>
              <a:t>Networking Event Blast VS. LIHC Calendar</a:t>
            </a:r>
          </a:p>
          <a:p>
            <a:pPr lvl="1"/>
            <a:r>
              <a:rPr lang="en-US" dirty="0" smtClean="0"/>
              <a:t>Networking Event Blast: To promote member fundraising or networking events</a:t>
            </a:r>
          </a:p>
          <a:p>
            <a:pPr lvl="1"/>
            <a:r>
              <a:rPr lang="en-US" dirty="0" smtClean="0"/>
              <a:t>LIHC Calendar: Those events focused on learning about health resources or participating in healthy activities</a:t>
            </a:r>
            <a:endParaRPr lang="en-US" dirty="0"/>
          </a:p>
        </p:txBody>
      </p:sp>
    </p:spTree>
    <p:extLst>
      <p:ext uri="{BB962C8B-B14F-4D97-AF65-F5344CB8AC3E}">
        <p14:creationId xmlns:p14="http://schemas.microsoft.com/office/powerpoint/2010/main" val="404758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23E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337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ecuti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LIPHIP</Template>
  <TotalTime>5675</TotalTime>
  <Words>2353</Words>
  <Application>Microsoft Office PowerPoint</Application>
  <PresentationFormat>On-screen Show (4:3)</PresentationFormat>
  <Paragraphs>544</Paragraphs>
  <Slides>44</Slides>
  <Notes>0</Notes>
  <HiddenSlides>6</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LIPHIP</vt:lpstr>
      <vt:lpstr>ppt23E6.tmp</vt:lpstr>
      <vt:lpstr>ppt3371.tmp</vt:lpstr>
      <vt:lpstr>Executive</vt:lpstr>
      <vt:lpstr>1_Custom Design</vt:lpstr>
      <vt:lpstr> Long Island Population Health Improvement Project (LIPHIP)</vt:lpstr>
      <vt:lpstr>LIHC/PHIP Establishment and Role</vt:lpstr>
      <vt:lpstr>PHIP Updates</vt:lpstr>
      <vt:lpstr>PowerPoint Presentation</vt:lpstr>
      <vt:lpstr>Public Education, Outreach and Community Engagement</vt:lpstr>
      <vt:lpstr>PowerPoint Presentation</vt:lpstr>
      <vt:lpstr>DSRIP Performing Provider System Partnerships</vt:lpstr>
      <vt:lpstr>PowerPoint Presentation</vt:lpstr>
      <vt:lpstr>Growth of LIHC Membership</vt:lpstr>
      <vt:lpstr>LIHC Website, Portal and Social Media</vt:lpstr>
      <vt:lpstr> Facebook</vt:lpstr>
      <vt:lpstr> Twitter</vt:lpstr>
      <vt:lpstr>Definitions</vt:lpstr>
      <vt:lpstr>Public Education Outreach &amp; Community Engagement</vt:lpstr>
      <vt:lpstr>LIHC Rubric for Community Event Promotion</vt:lpstr>
      <vt:lpstr>Community Event Calendar</vt:lpstr>
      <vt:lpstr>LIHC Hashtags</vt:lpstr>
      <vt:lpstr>Academic Partners Workgroup</vt:lpstr>
      <vt:lpstr>PowerPoint Presentation</vt:lpstr>
      <vt:lpstr>LIHC Activation Engagement Partnership</vt:lpstr>
      <vt:lpstr>PowerPoint Presentation</vt:lpstr>
      <vt:lpstr>Complete Streets/Nutrition and Wellness</vt:lpstr>
      <vt:lpstr>PowerPoint Presentation</vt:lpstr>
      <vt:lpstr>Partnership Google Poll</vt:lpstr>
      <vt:lpstr>Cultural Competency/Health Literacy Workgroup</vt:lpstr>
      <vt:lpstr>Behavioral Health Workgroup</vt:lpstr>
      <vt:lpstr>Behavioral Health Part I-Mental Health Part II- Substance Abuse (September Meeting)</vt:lpstr>
      <vt:lpstr>Quick Facts about Mental Health</vt:lpstr>
      <vt:lpstr>The Effect of Mental Health on the Population – National Survey on Drug Use and Health – Estimated Prevalence of the 18+ Population</vt:lpstr>
      <vt:lpstr>ICD 9 Codes Used</vt:lpstr>
      <vt:lpstr>PowerPoint Presentation</vt:lpstr>
      <vt:lpstr>PowerPoint Presentation</vt:lpstr>
      <vt:lpstr>Average Age Adjusted Mental Disease and Disorders Rate by Race/Ethnicity </vt:lpstr>
      <vt:lpstr>Average Age Adjusted Mental Disease and Disorders Rate by Race/Ethnicity </vt:lpstr>
      <vt:lpstr>PowerPoint Presentation</vt:lpstr>
      <vt:lpstr>PowerPoint Presentation</vt:lpstr>
      <vt:lpstr>Average Age Adjusted Self-Inflicted Injury Rate by Race/Ethnicity </vt:lpstr>
      <vt:lpstr>Average Age Adjusted Self-Inflicted Injury Rate by Race/Ethnicity </vt:lpstr>
      <vt:lpstr>PowerPoint Presentation</vt:lpstr>
      <vt:lpstr>Substance Abuse</vt:lpstr>
      <vt:lpstr>Data Workgroup Continued..</vt:lpstr>
      <vt:lpstr>Grant Opportunities</vt:lpstr>
      <vt:lpstr>Questions/Feedback?</vt:lpstr>
      <vt:lpstr>Upcoming Meetings</vt:lpstr>
    </vt:vector>
  </TitlesOfParts>
  <Company>Healthcare Association of New York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Island Population Health Improvement Project (LIPHIP)</dc:title>
  <dc:creator>Admin</dc:creator>
  <cp:lastModifiedBy>Kim Whitehead</cp:lastModifiedBy>
  <cp:revision>201</cp:revision>
  <cp:lastPrinted>2016-08-09T17:08:16Z</cp:lastPrinted>
  <dcterms:created xsi:type="dcterms:W3CDTF">2015-10-19T13:50:18Z</dcterms:created>
  <dcterms:modified xsi:type="dcterms:W3CDTF">2016-08-26T18:27:12Z</dcterms:modified>
</cp:coreProperties>
</file>